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Barlow" pitchFamily="2" charset="77"/>
      <p:regular r:id="rId65"/>
      <p:bold r:id="rId66"/>
      <p:italic r:id="rId67"/>
      <p:boldItalic r:id="rId68"/>
    </p:embeddedFont>
    <p:embeddedFont>
      <p:font typeface="Barlow Semi Condensed" panose="020F0502020204030204" pitchFamily="34" charset="0"/>
      <p:regular r:id="rId69"/>
      <p:bold r:id="rId70"/>
      <p:italic r:id="rId71"/>
      <p:boldItalic r:id="rId72"/>
    </p:embeddedFont>
    <p:embeddedFont>
      <p:font typeface="Barlow Semi Condensed Medium" panose="020F0502020204030204" pitchFamily="34" charset="0"/>
      <p:regular r:id="rId73"/>
      <p:bold r:id="rId74"/>
      <p:italic r:id="rId75"/>
      <p:boldItalic r:id="rId76"/>
    </p:embeddedFont>
    <p:embeddedFont>
      <p:font typeface="Fjalla One" panose="02000506040000020004" pitchFamily="2" charset="0"/>
      <p:regular r:id="rId77"/>
    </p:embeddedFont>
    <p:embeddedFont>
      <p:font typeface="Roboto Condensed Light" panose="020F0302020204030204" pitchFamily="34" charset="0"/>
      <p:regular r:id="rId78"/>
      <p: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i3x7PR6jLrrgn1luNs4+4ZImdR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03303A-05B9-4DB7-A6EC-B54D78D694D9}">
  <a:tblStyle styleId="{CF03303A-05B9-4DB7-A6EC-B54D78D694D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Trong suốt bốn năm học, chúng ta thường được nghe về microservices trong lập trình hiện đại. Không còn các ứng dụng monolithic như xưa, xu hướng của lập trình hiện đại là phân tán (distributed) và hướng dịch vụ SOA.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Tuy nhiên, mình thấy chúng ta hay đề cập đến microservice là một giải pháp cho CNPM hiện đại nhưng chưa đi sâu vào việc sử dụng nó, ứng dụng nó trong thực tiễn như thế nào? Kiến trúc ra sao, lựa chọn services như thế nào,... Vì thế hôm nay mình muốn seminar về chủ đề này: Cloud Architecture &amp; Service Selection.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Đây là chủ đề hơi mạng tính lý thuyết, tuy nhiên nó không hề khô khan và là toàn là kiến thức thực tiễn, ít được dạy cũng như tiếp xúc khi các bạn đi làm. Hy vọng qua seminar này, các bạn sẽ có một cái nhìn tổng quan hơn về Cloud Computing, cũng như phương pháp xây dựng và phát triển hệ thống có thể sử dụng thực tế.</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3" name="Google Shape;14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0" name="Google Shape;14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Ở bước số 2 và số 3, cũng là bước quan trọng nhất: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Nếu chúng ta sử dụng cloud cho hệ thống của mình, chúng ta cần phải sử dụng những dịch vụ gì và liên kế chúng ra sao.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Tưởng tượng như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3" name="Google Shape;14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Để chúng ta có thể hiểu được cloud architecture và cách xây dựng nó, trước hết ta cần phải hiểu cloud computing là gì</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9" name="Google Shape;1499;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7" name="Google Shape;1507;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5" name="Google Shape;1515;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3" name="Google Shape;1523;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1" name="Google Shape;1531;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9" name="Google Shape;1539;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7" name="Google Shape;154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4" name="Google Shape;125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5" name="Google Shape;155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3" name="Google Shape;156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1" name="Google Shape;157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5" name="Google Shape;158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4" name="Google Shape;16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3" name="Google Shape;163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7" name="Google Shape;164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4" name="Google Shape;165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Nói tóm lại, Operation Excellence là khả năng vận hành tốt, có thể dễ dàng triển khai và phát triển. Nói nôm na, nó là nghĩa rộng hơn của CI/CD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Đôi khi khách hàng của chúng ta không sử dụng ứng dụng một cách bình thường. Họ luôn ấn đủ thứ, và refresh rất nhiều lần mỗi khi một trang web load lâu.</a:t>
            </a:r>
            <a:endParaRPr/>
          </a:p>
          <a:p>
            <a:pPr marL="457200" lvl="0" indent="-298450" algn="l" rtl="0">
              <a:lnSpc>
                <a:spcPct val="100000"/>
              </a:lnSpc>
              <a:spcBef>
                <a:spcPts val="0"/>
              </a:spcBef>
              <a:spcAft>
                <a:spcPts val="0"/>
              </a:spcAft>
              <a:buSzPts val="1100"/>
              <a:buChar char="●"/>
            </a:pPr>
            <a:r>
              <a:rPr lang="en-US"/>
              <a:t>Có những thời điểm và những lúc khi có quả nhiều người sử dụng, hệ thống sẽ gây nên tính chậm trễ cao. Những trường hợp tệ hơn có thể dẫn đến sập hệ thống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0" name="Google Shape;167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Để chúng ta có thể hiểu được cloud architecture và cách xây dựng nó, trước hết ta cần phải hiểu cloud computing là gì</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6" name="Google Shape;167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2" name="Google Shape;168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8" name="Google Shape;16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2" name="Google Shape;170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dirty="0" err="1"/>
              <a:t>Cách</a:t>
            </a:r>
            <a:r>
              <a:rPr lang="en-US" dirty="0"/>
              <a:t> </a:t>
            </a:r>
            <a:r>
              <a:rPr lang="en-US" dirty="0" err="1"/>
              <a:t>đây</a:t>
            </a:r>
            <a:r>
              <a:rPr lang="en-US" dirty="0"/>
              <a:t> </a:t>
            </a:r>
            <a:r>
              <a:rPr lang="en-US" dirty="0" err="1"/>
              <a:t>khoản</a:t>
            </a:r>
            <a:r>
              <a:rPr lang="en-US" dirty="0"/>
              <a:t> 1 </a:t>
            </a:r>
            <a:r>
              <a:rPr lang="en-US" dirty="0" err="1"/>
              <a:t>tháng</a:t>
            </a:r>
            <a:r>
              <a:rPr lang="en-US" dirty="0"/>
              <a:t> </a:t>
            </a:r>
            <a:r>
              <a:rPr lang="en-US" dirty="0" err="1"/>
              <a:t>rưỡi</a:t>
            </a:r>
            <a:r>
              <a:rPr lang="en-US" dirty="0"/>
              <a:t>, uber </a:t>
            </a:r>
            <a:r>
              <a:rPr lang="en-US" dirty="0" err="1"/>
              <a:t>đã</a:t>
            </a:r>
            <a:r>
              <a:rPr lang="en-US" dirty="0"/>
              <a:t> </a:t>
            </a:r>
            <a:r>
              <a:rPr lang="en-US" dirty="0" err="1"/>
              <a:t>bị</a:t>
            </a:r>
            <a:r>
              <a:rPr lang="en-US" dirty="0"/>
              <a:t> hack. </a:t>
            </a:r>
            <a:r>
              <a:rPr lang="en-US" dirty="0" err="1"/>
              <a:t>Đây</a:t>
            </a:r>
            <a:r>
              <a:rPr lang="en-US" dirty="0"/>
              <a:t> </a:t>
            </a:r>
            <a:r>
              <a:rPr lang="en-US" dirty="0" err="1"/>
              <a:t>là</a:t>
            </a:r>
            <a:r>
              <a:rPr lang="en-US" dirty="0"/>
              <a:t> </a:t>
            </a:r>
            <a:r>
              <a:rPr lang="en-US" dirty="0" err="1"/>
              <a:t>cửa</a:t>
            </a:r>
            <a:r>
              <a:rPr lang="en-US" dirty="0"/>
              <a:t> </a:t>
            </a:r>
            <a:r>
              <a:rPr lang="en-US" dirty="0" err="1"/>
              <a:t>sổ</a:t>
            </a:r>
            <a:r>
              <a:rPr lang="en-US" dirty="0"/>
              <a:t> </a:t>
            </a:r>
            <a:r>
              <a:rPr lang="en-US" dirty="0" err="1"/>
              <a:t>aws</a:t>
            </a:r>
            <a:r>
              <a:rPr lang="en-US" dirty="0"/>
              <a:t> console </a:t>
            </a:r>
            <a:r>
              <a:rPr lang="en-US" dirty="0" err="1"/>
              <a:t>của</a:t>
            </a:r>
            <a:r>
              <a:rPr lang="en-US" dirty="0"/>
              <a:t> </a:t>
            </a:r>
            <a:r>
              <a:rPr lang="en-US" dirty="0" err="1"/>
              <a:t>một</a:t>
            </a:r>
            <a:r>
              <a:rPr lang="en-US" dirty="0"/>
              <a:t> </a:t>
            </a:r>
            <a:r>
              <a:rPr lang="en-US" dirty="0" err="1"/>
              <a:t>nhân</a:t>
            </a:r>
            <a:r>
              <a:rPr lang="en-US" dirty="0"/>
              <a:t> </a:t>
            </a:r>
            <a:r>
              <a:rPr lang="en-US" dirty="0" err="1"/>
              <a:t>viên</a:t>
            </a:r>
            <a:r>
              <a:rPr lang="en-US" dirty="0"/>
              <a:t> </a:t>
            </a:r>
            <a:r>
              <a:rPr lang="en-US" dirty="0" err="1"/>
              <a:t>hệ</a:t>
            </a:r>
            <a:r>
              <a:rPr lang="en-US" dirty="0"/>
              <a:t> </a:t>
            </a:r>
            <a:r>
              <a:rPr lang="en-US" dirty="0" err="1"/>
              <a:t>thống</a:t>
            </a:r>
            <a:r>
              <a:rPr lang="en-US" dirty="0"/>
              <a:t> </a:t>
            </a:r>
            <a:r>
              <a:rPr lang="en-US" dirty="0" err="1"/>
              <a:t>trong</a:t>
            </a:r>
            <a:r>
              <a:rPr lang="en-US" dirty="0"/>
              <a:t> uber </a:t>
            </a:r>
            <a:r>
              <a:rPr lang="en-US" dirty="0" err="1"/>
              <a:t>đã</a:t>
            </a:r>
            <a:r>
              <a:rPr lang="en-US" dirty="0"/>
              <a:t> </a:t>
            </a:r>
            <a:r>
              <a:rPr lang="en-US" dirty="0" err="1"/>
              <a:t>bị</a:t>
            </a:r>
            <a:r>
              <a:rPr lang="en-US" dirty="0"/>
              <a:t> hacker </a:t>
            </a:r>
            <a:r>
              <a:rPr lang="en-US" dirty="0" err="1"/>
              <a:t>đăng</a:t>
            </a:r>
            <a:r>
              <a:rPr lang="en-US" dirty="0"/>
              <a:t> </a:t>
            </a:r>
            <a:r>
              <a:rPr lang="en-US" dirty="0" err="1"/>
              <a:t>tải</a:t>
            </a:r>
            <a:r>
              <a:rPr lang="en-US" dirty="0"/>
              <a:t> </a:t>
            </a:r>
            <a:r>
              <a:rPr lang="en-US" dirty="0" err="1"/>
              <a:t>trên</a:t>
            </a:r>
            <a:r>
              <a:rPr lang="en-US" dirty="0"/>
              <a:t> </a:t>
            </a:r>
            <a:r>
              <a:rPr lang="en-US" dirty="0" err="1"/>
              <a:t>trang</a:t>
            </a:r>
            <a:r>
              <a:rPr lang="en-US" dirty="0"/>
              <a:t> discord.</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8" name="Google Shape;170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Và đây là linkedin của uber vào ngày hôm sau.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4" name="Google Shape;171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4" name="Google Shape;172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8" name="Google Shape;173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Nói tóm lại, Operation Excellence là khả năng vận hành tốt, có thể dễ dàng triển khai và phát triển. Nói nôm na, nó là nghĩa rộng hơn của CI/CD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8" name="Google Shape;1748;p3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4" name="Google Shape;175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3" name="Google Shape;133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Khả năng mở rộng</a:t>
            </a:r>
            <a:endParaRPr/>
          </a:p>
          <a:p>
            <a:pPr marL="0" lvl="0" indent="0" algn="l" rtl="0">
              <a:lnSpc>
                <a:spcPct val="100000"/>
              </a:lnSpc>
              <a:spcBef>
                <a:spcPts val="0"/>
              </a:spcBef>
              <a:spcAft>
                <a:spcPts val="0"/>
              </a:spcAft>
              <a:buSzPts val="1100"/>
              <a:buNone/>
            </a:pPr>
            <a:r>
              <a:rPr lang="en-US"/>
              <a:t>Muốn mở rộng hệ thống cần phải triển khai trên một máy chủ khác, đôi khi phải backup và chỉnh sửa lại ứng dụng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Độ tin cậy </a:t>
            </a:r>
            <a:endParaRPr/>
          </a:p>
          <a:p>
            <a:pPr marL="0" lvl="0" indent="0" algn="l" rtl="0">
              <a:lnSpc>
                <a:spcPct val="100000"/>
              </a:lnSpc>
              <a:spcBef>
                <a:spcPts val="0"/>
              </a:spcBef>
              <a:spcAft>
                <a:spcPts val="0"/>
              </a:spcAft>
              <a:buSzPts val="1100"/>
              <a:buNone/>
            </a:pPr>
            <a:r>
              <a:rPr lang="en-US"/>
              <a:t>Chỉ cần một server sập, máy chủ và các service khác cùng chạy trên nó sẽ sập theo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Chi phí cao </a:t>
            </a:r>
            <a:endParaRPr/>
          </a:p>
          <a:p>
            <a:pPr marL="0" lvl="0" indent="0" algn="l" rtl="0">
              <a:lnSpc>
                <a:spcPct val="100000"/>
              </a:lnSpc>
              <a:spcBef>
                <a:spcPts val="0"/>
              </a:spcBef>
              <a:spcAft>
                <a:spcPts val="0"/>
              </a:spcAft>
              <a:buSzPts val="1100"/>
              <a:buNone/>
            </a:pPr>
            <a:r>
              <a:rPr lang="en-US"/>
              <a:t>Không sử dung vẫn phải trả tiền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Độ bảo mật thấp </a:t>
            </a:r>
            <a:endParaRPr/>
          </a:p>
          <a:p>
            <a:pPr marL="0" lvl="0" indent="0" algn="l" rtl="0">
              <a:lnSpc>
                <a:spcPct val="100000"/>
              </a:lnSpc>
              <a:spcBef>
                <a:spcPts val="0"/>
              </a:spcBef>
              <a:spcAft>
                <a:spcPts val="0"/>
              </a:spcAft>
              <a:buSzPts val="1100"/>
              <a:buNone/>
            </a:pPr>
            <a:r>
              <a:rPr lang="en-US"/>
              <a:t>Một số tang không có bảo mật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8" name="Google Shape;176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Nói tóm lại, Operation Excellence là khả năng vận hành tốt, có thể dễ dàng triển khai và phát triển. Nói nôm na, nó là nghĩa rộng hơn của CI/CD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8" name="Google Shape;1778;p4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4" name="Google Shape;178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5" name="Google Shape;180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2" name="Google Shape;181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7" name="Google Shape;181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3" name="Google Shape;182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9" name="Google Shape;1829;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5" name="Google Shape;183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1" name="Google Shape;184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9" name="Google Shape;133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Khả năng mở rộng</a:t>
            </a:r>
            <a:endParaRPr/>
          </a:p>
          <a:p>
            <a:pPr marL="0" lvl="0" indent="0" algn="l" rtl="0">
              <a:lnSpc>
                <a:spcPct val="100000"/>
              </a:lnSpc>
              <a:spcBef>
                <a:spcPts val="0"/>
              </a:spcBef>
              <a:spcAft>
                <a:spcPts val="0"/>
              </a:spcAft>
              <a:buSzPts val="1100"/>
              <a:buNone/>
            </a:pPr>
            <a:r>
              <a:rPr lang="en-US"/>
              <a:t>Muốn mở rộng hệ thống cần phải triển khai trên một máy chủ khác, đôi khi phải backup và chỉnh sửa lại ứng dụng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Độ tin cậy </a:t>
            </a:r>
            <a:endParaRPr/>
          </a:p>
          <a:p>
            <a:pPr marL="0" lvl="0" indent="0" algn="l" rtl="0">
              <a:lnSpc>
                <a:spcPct val="100000"/>
              </a:lnSpc>
              <a:spcBef>
                <a:spcPts val="0"/>
              </a:spcBef>
              <a:spcAft>
                <a:spcPts val="0"/>
              </a:spcAft>
              <a:buSzPts val="1100"/>
              <a:buNone/>
            </a:pPr>
            <a:r>
              <a:rPr lang="en-US"/>
              <a:t>Chỉ cần một server sập, máy chủ và các service khác cùng chạy trên nó sẽ sập theo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Chi phí cao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7" name="Google Shape;184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4" name="Google Shape;1854;p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0" name="Google Shape;18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6" name="Google Shape;186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2" name="Google Shape;187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8" name="Google Shape;187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6" name="Google Shape;1896;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9" name="Google Shape;1909;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9" name="Google Shape;1429;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4" name="Google Shape;1914;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9" name="Google Shape;1919;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17161a861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5" name="Google Shape;1925;g17161a8612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7" name="Google Shape;14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3" name="Google Shape;14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6" name="Google Shape;146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Để chúng ta có thể hiểu được cloud architecture và cách xây dựng nó, trước hết ta cần phải hiểu cloud computing là gì</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439"/>
        <p:cNvGrpSpPr/>
        <p:nvPr/>
      </p:nvGrpSpPr>
      <p:grpSpPr>
        <a:xfrm>
          <a:off x="0" y="0"/>
          <a:ext cx="0" cy="0"/>
          <a:chOff x="0" y="0"/>
          <a:chExt cx="0" cy="0"/>
        </a:xfrm>
      </p:grpSpPr>
      <p:sp>
        <p:nvSpPr>
          <p:cNvPr id="440" name="Google Shape;440;p72"/>
          <p:cNvSpPr txBox="1">
            <a:spLocks noGrp="1"/>
          </p:cNvSpPr>
          <p:nvPr>
            <p:ph type="title"/>
          </p:nvPr>
        </p:nvSpPr>
        <p:spPr>
          <a:xfrm>
            <a:off x="2825496" y="704088"/>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441" name="Google Shape;441;p72"/>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42" name="Google Shape;442;p72"/>
          <p:cNvSpPr txBox="1">
            <a:spLocks noGrp="1"/>
          </p:cNvSpPr>
          <p:nvPr>
            <p:ph type="title" idx="2"/>
          </p:nvPr>
        </p:nvSpPr>
        <p:spPr>
          <a:xfrm>
            <a:off x="2825496" y="218541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443" name="Google Shape;443;p72"/>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44" name="Google Shape;444;p72"/>
          <p:cNvSpPr txBox="1">
            <a:spLocks noGrp="1"/>
          </p:cNvSpPr>
          <p:nvPr>
            <p:ph type="title" idx="4"/>
          </p:nvPr>
        </p:nvSpPr>
        <p:spPr>
          <a:xfrm>
            <a:off x="2825496" y="364845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445" name="Google Shape;445;p72"/>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446" name="Google Shape;446;p72"/>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447" name="Google Shape;447;p72"/>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448" name="Google Shape;448;p72"/>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449" name="Google Shape;449;p72"/>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450" name="Google Shape;450;p72"/>
          <p:cNvGrpSpPr/>
          <p:nvPr/>
        </p:nvGrpSpPr>
        <p:grpSpPr>
          <a:xfrm rot="5400000" flipH="1">
            <a:off x="7407333" y="1284925"/>
            <a:ext cx="581800" cy="582350"/>
            <a:chOff x="8064275" y="887850"/>
            <a:chExt cx="581800" cy="582350"/>
          </a:xfrm>
        </p:grpSpPr>
        <p:sp>
          <p:nvSpPr>
            <p:cNvPr id="451" name="Google Shape;451;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72"/>
          <p:cNvGrpSpPr/>
          <p:nvPr/>
        </p:nvGrpSpPr>
        <p:grpSpPr>
          <a:xfrm rot="5400000" flipH="1">
            <a:off x="7869720" y="2754200"/>
            <a:ext cx="292025" cy="292575"/>
            <a:chOff x="7353050" y="316275"/>
            <a:chExt cx="292025" cy="292575"/>
          </a:xfrm>
        </p:grpSpPr>
        <p:sp>
          <p:nvSpPr>
            <p:cNvPr id="458" name="Google Shape;458;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72"/>
          <p:cNvGrpSpPr/>
          <p:nvPr/>
        </p:nvGrpSpPr>
        <p:grpSpPr>
          <a:xfrm rot="5400000" flipH="1">
            <a:off x="8012458" y="178175"/>
            <a:ext cx="175000" cy="175000"/>
            <a:chOff x="8792300" y="321275"/>
            <a:chExt cx="175000" cy="175000"/>
          </a:xfrm>
        </p:grpSpPr>
        <p:sp>
          <p:nvSpPr>
            <p:cNvPr id="463" name="Google Shape;463;p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72"/>
          <p:cNvGrpSpPr/>
          <p:nvPr/>
        </p:nvGrpSpPr>
        <p:grpSpPr>
          <a:xfrm rot="5400000">
            <a:off x="7551683" y="3879926"/>
            <a:ext cx="293111" cy="293388"/>
            <a:chOff x="3164039" y="430875"/>
            <a:chExt cx="293111" cy="293388"/>
          </a:xfrm>
        </p:grpSpPr>
        <p:sp>
          <p:nvSpPr>
            <p:cNvPr id="468" name="Google Shape;468;p7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7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 name="Google Shape;474;p72"/>
          <p:cNvGrpSpPr/>
          <p:nvPr/>
        </p:nvGrpSpPr>
        <p:grpSpPr>
          <a:xfrm rot="5400000" flipH="1">
            <a:off x="8259052" y="323144"/>
            <a:ext cx="175013" cy="27000"/>
            <a:chOff x="5662375" y="212375"/>
            <a:chExt cx="175013" cy="27000"/>
          </a:xfrm>
        </p:grpSpPr>
        <p:sp>
          <p:nvSpPr>
            <p:cNvPr id="475" name="Google Shape;475;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78" name="Google Shape;478;p72"/>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479" name="Google Shape;479;p72"/>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480" name="Google Shape;480;p72"/>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481" name="Google Shape;481;p72"/>
          <p:cNvGrpSpPr/>
          <p:nvPr/>
        </p:nvGrpSpPr>
        <p:grpSpPr>
          <a:xfrm rot="5400000">
            <a:off x="621475" y="4062025"/>
            <a:ext cx="581800" cy="582350"/>
            <a:chOff x="8064275" y="887850"/>
            <a:chExt cx="581800" cy="582350"/>
          </a:xfrm>
        </p:grpSpPr>
        <p:sp>
          <p:nvSpPr>
            <p:cNvPr id="482" name="Google Shape;482;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8" name="Google Shape;488;p72"/>
          <p:cNvGrpSpPr/>
          <p:nvPr/>
        </p:nvGrpSpPr>
        <p:grpSpPr>
          <a:xfrm rot="5400000">
            <a:off x="1482825" y="3350800"/>
            <a:ext cx="292025" cy="292575"/>
            <a:chOff x="7353050" y="316275"/>
            <a:chExt cx="292025" cy="292575"/>
          </a:xfrm>
        </p:grpSpPr>
        <p:sp>
          <p:nvSpPr>
            <p:cNvPr id="489" name="Google Shape;489;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 name="Google Shape;493;p72"/>
          <p:cNvGrpSpPr/>
          <p:nvPr/>
        </p:nvGrpSpPr>
        <p:grpSpPr>
          <a:xfrm rot="5400000">
            <a:off x="1595125" y="4790325"/>
            <a:ext cx="175000" cy="175000"/>
            <a:chOff x="8792300" y="321275"/>
            <a:chExt cx="175000" cy="175000"/>
          </a:xfrm>
        </p:grpSpPr>
        <p:sp>
          <p:nvSpPr>
            <p:cNvPr id="494" name="Google Shape;494;p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8" name="Google Shape;498;p72"/>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2"/>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2"/>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2"/>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2"/>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72"/>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4" name="Google Shape;504;p72"/>
          <p:cNvGrpSpPr/>
          <p:nvPr/>
        </p:nvGrpSpPr>
        <p:grpSpPr>
          <a:xfrm rot="5400000">
            <a:off x="1701119" y="1515381"/>
            <a:ext cx="175013" cy="27000"/>
            <a:chOff x="5662375" y="212375"/>
            <a:chExt cx="175013" cy="27000"/>
          </a:xfrm>
        </p:grpSpPr>
        <p:sp>
          <p:nvSpPr>
            <p:cNvPr id="505" name="Google Shape;505;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8" name="Google Shape;508;p72"/>
          <p:cNvGrpSpPr/>
          <p:nvPr/>
        </p:nvGrpSpPr>
        <p:grpSpPr>
          <a:xfrm rot="5400000">
            <a:off x="1819519" y="4562081"/>
            <a:ext cx="175013" cy="27000"/>
            <a:chOff x="5662375" y="212375"/>
            <a:chExt cx="175013" cy="27000"/>
          </a:xfrm>
        </p:grpSpPr>
        <p:sp>
          <p:nvSpPr>
            <p:cNvPr id="509" name="Google Shape;509;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 name="Google Shape;512;p72"/>
          <p:cNvGrpSpPr/>
          <p:nvPr/>
        </p:nvGrpSpPr>
        <p:grpSpPr>
          <a:xfrm rot="5400000">
            <a:off x="408594" y="4140781"/>
            <a:ext cx="175013" cy="27000"/>
            <a:chOff x="5662375" y="212375"/>
            <a:chExt cx="175013" cy="27000"/>
          </a:xfrm>
        </p:grpSpPr>
        <p:sp>
          <p:nvSpPr>
            <p:cNvPr id="513" name="Google Shape;513;p7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7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516"/>
        <p:cNvGrpSpPr/>
        <p:nvPr/>
      </p:nvGrpSpPr>
      <p:grpSpPr>
        <a:xfrm>
          <a:off x="0" y="0"/>
          <a:ext cx="0" cy="0"/>
          <a:chOff x="0" y="0"/>
          <a:chExt cx="0" cy="0"/>
        </a:xfrm>
      </p:grpSpPr>
      <p:sp>
        <p:nvSpPr>
          <p:cNvPr id="517" name="Google Shape;517;p73"/>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18" name="Google Shape;518;p73"/>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19" name="Google Shape;519;p73"/>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20" name="Google Shape;520;p73"/>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21" name="Google Shape;521;p73"/>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22" name="Google Shape;522;p73"/>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23" name="Google Shape;523;p73"/>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524" name="Google Shape;524;p73"/>
          <p:cNvGrpSpPr/>
          <p:nvPr/>
        </p:nvGrpSpPr>
        <p:grpSpPr>
          <a:xfrm>
            <a:off x="261711" y="-1158"/>
            <a:ext cx="8550327" cy="3981600"/>
            <a:chOff x="261711" y="-1158"/>
            <a:chExt cx="8550327" cy="3981600"/>
          </a:xfrm>
        </p:grpSpPr>
        <p:cxnSp>
          <p:nvCxnSpPr>
            <p:cNvPr id="525" name="Google Shape;525;p73"/>
            <p:cNvCxnSpPr/>
            <p:nvPr/>
          </p:nvCxnSpPr>
          <p:spPr>
            <a:xfrm>
              <a:off x="515925" y="-1158"/>
              <a:ext cx="0" cy="3981600"/>
            </a:xfrm>
            <a:prstGeom prst="straightConnector1">
              <a:avLst/>
            </a:prstGeom>
            <a:noFill/>
            <a:ln w="9525" cap="flat" cmpd="sng">
              <a:solidFill>
                <a:schemeClr val="dk1"/>
              </a:solidFill>
              <a:prstDash val="solid"/>
              <a:round/>
              <a:headEnd type="none" w="sm" len="sm"/>
              <a:tailEnd type="none" w="sm" len="sm"/>
            </a:ln>
          </p:spPr>
        </p:cxnSp>
        <p:cxnSp>
          <p:nvCxnSpPr>
            <p:cNvPr id="526" name="Google Shape;526;p73"/>
            <p:cNvCxnSpPr/>
            <p:nvPr/>
          </p:nvCxnSpPr>
          <p:spPr>
            <a:xfrm>
              <a:off x="8666025" y="-1158"/>
              <a:ext cx="0" cy="1902000"/>
            </a:xfrm>
            <a:prstGeom prst="straightConnector1">
              <a:avLst/>
            </a:prstGeom>
            <a:noFill/>
            <a:ln w="9525" cap="flat" cmpd="sng">
              <a:solidFill>
                <a:schemeClr val="dk1"/>
              </a:solidFill>
              <a:prstDash val="solid"/>
              <a:round/>
              <a:headEnd type="none" w="sm" len="sm"/>
              <a:tailEnd type="none" w="sm" len="sm"/>
            </a:ln>
          </p:spPr>
        </p:cxnSp>
        <p:grpSp>
          <p:nvGrpSpPr>
            <p:cNvPr id="527" name="Google Shape;527;p73"/>
            <p:cNvGrpSpPr/>
            <p:nvPr/>
          </p:nvGrpSpPr>
          <p:grpSpPr>
            <a:xfrm rot="10800000">
              <a:off x="343275" y="3300779"/>
              <a:ext cx="344736" cy="345385"/>
              <a:chOff x="7353050" y="316275"/>
              <a:chExt cx="292025" cy="292575"/>
            </a:xfrm>
          </p:grpSpPr>
          <p:sp>
            <p:nvSpPr>
              <p:cNvPr id="528" name="Google Shape;528;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2" name="Google Shape;532;p73"/>
            <p:cNvGrpSpPr/>
            <p:nvPr/>
          </p:nvGrpSpPr>
          <p:grpSpPr>
            <a:xfrm rot="10800000">
              <a:off x="8520013" y="714742"/>
              <a:ext cx="292025" cy="292575"/>
              <a:chOff x="7353050" y="316275"/>
              <a:chExt cx="292025" cy="292575"/>
            </a:xfrm>
          </p:grpSpPr>
          <p:sp>
            <p:nvSpPr>
              <p:cNvPr id="533" name="Google Shape;533;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73"/>
            <p:cNvGrpSpPr/>
            <p:nvPr/>
          </p:nvGrpSpPr>
          <p:grpSpPr>
            <a:xfrm rot="10800000">
              <a:off x="261711" y="465077"/>
              <a:ext cx="507562" cy="507984"/>
              <a:chOff x="8064275" y="887850"/>
              <a:chExt cx="581800" cy="582350"/>
            </a:xfrm>
          </p:grpSpPr>
          <p:sp>
            <p:nvSpPr>
              <p:cNvPr id="538" name="Google Shape;538;p7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544"/>
        <p:cNvGrpSpPr/>
        <p:nvPr/>
      </p:nvGrpSpPr>
      <p:grpSpPr>
        <a:xfrm>
          <a:off x="0" y="0"/>
          <a:ext cx="0" cy="0"/>
          <a:chOff x="0" y="0"/>
          <a:chExt cx="0" cy="0"/>
        </a:xfrm>
      </p:grpSpPr>
      <p:sp>
        <p:nvSpPr>
          <p:cNvPr id="545" name="Google Shape;545;p74"/>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546" name="Google Shape;546;p74"/>
          <p:cNvCxnSpPr/>
          <p:nvPr/>
        </p:nvCxnSpPr>
        <p:spPr>
          <a:xfrm rot="10800000">
            <a:off x="8109000" y="501275"/>
            <a:ext cx="737700" cy="737700"/>
          </a:xfrm>
          <a:prstGeom prst="straightConnector1">
            <a:avLst/>
          </a:prstGeom>
          <a:noFill/>
          <a:ln w="9525" cap="flat" cmpd="sng">
            <a:solidFill>
              <a:schemeClr val="dk2"/>
            </a:solidFill>
            <a:prstDash val="solid"/>
            <a:round/>
            <a:headEnd type="none" w="sm" len="sm"/>
            <a:tailEnd type="none" w="sm" len="sm"/>
          </a:ln>
        </p:spPr>
      </p:cxnSp>
      <p:cxnSp>
        <p:nvCxnSpPr>
          <p:cNvPr id="547" name="Google Shape;547;p74"/>
          <p:cNvCxnSpPr/>
          <p:nvPr/>
        </p:nvCxnSpPr>
        <p:spPr>
          <a:xfrm>
            <a:off x="582475" y="282188"/>
            <a:ext cx="1212900" cy="422700"/>
          </a:xfrm>
          <a:prstGeom prst="straightConnector1">
            <a:avLst/>
          </a:prstGeom>
          <a:noFill/>
          <a:ln w="9525" cap="flat" cmpd="sng">
            <a:solidFill>
              <a:schemeClr val="dk2"/>
            </a:solidFill>
            <a:prstDash val="solid"/>
            <a:round/>
            <a:headEnd type="none" w="sm" len="sm"/>
            <a:tailEnd type="none" w="sm" len="sm"/>
          </a:ln>
        </p:spPr>
      </p:cxnSp>
      <p:cxnSp>
        <p:nvCxnSpPr>
          <p:cNvPr id="548" name="Google Shape;548;p74"/>
          <p:cNvCxnSpPr/>
          <p:nvPr/>
        </p:nvCxnSpPr>
        <p:spPr>
          <a:xfrm rot="10800000" flipH="1">
            <a:off x="0" y="274188"/>
            <a:ext cx="582600" cy="654300"/>
          </a:xfrm>
          <a:prstGeom prst="straightConnector1">
            <a:avLst/>
          </a:prstGeom>
          <a:noFill/>
          <a:ln w="9525" cap="flat" cmpd="sng">
            <a:solidFill>
              <a:schemeClr val="dk2"/>
            </a:solidFill>
            <a:prstDash val="solid"/>
            <a:round/>
            <a:headEnd type="none" w="sm" len="sm"/>
            <a:tailEnd type="none" w="sm" len="sm"/>
          </a:ln>
        </p:spPr>
      </p:cxnSp>
      <p:grpSp>
        <p:nvGrpSpPr>
          <p:cNvPr id="549" name="Google Shape;549;p74"/>
          <p:cNvGrpSpPr/>
          <p:nvPr/>
        </p:nvGrpSpPr>
        <p:grpSpPr>
          <a:xfrm flipH="1">
            <a:off x="423750" y="125363"/>
            <a:ext cx="292025" cy="292575"/>
            <a:chOff x="7353050" y="316275"/>
            <a:chExt cx="292025" cy="292575"/>
          </a:xfrm>
        </p:grpSpPr>
        <p:sp>
          <p:nvSpPr>
            <p:cNvPr id="550" name="Google Shape;550;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4" name="Google Shape;554;p74"/>
          <p:cNvGrpSpPr/>
          <p:nvPr/>
        </p:nvGrpSpPr>
        <p:grpSpPr>
          <a:xfrm>
            <a:off x="1638739" y="558163"/>
            <a:ext cx="293111" cy="293388"/>
            <a:chOff x="3164039" y="430875"/>
            <a:chExt cx="293111" cy="293388"/>
          </a:xfrm>
        </p:grpSpPr>
        <p:sp>
          <p:nvSpPr>
            <p:cNvPr id="555" name="Google Shape;555;p7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1" name="Google Shape;561;p74"/>
          <p:cNvGrpSpPr/>
          <p:nvPr/>
        </p:nvGrpSpPr>
        <p:grpSpPr>
          <a:xfrm>
            <a:off x="1591750" y="362600"/>
            <a:ext cx="175013" cy="27000"/>
            <a:chOff x="5662375" y="212375"/>
            <a:chExt cx="175013" cy="27000"/>
          </a:xfrm>
        </p:grpSpPr>
        <p:sp>
          <p:nvSpPr>
            <p:cNvPr id="562" name="Google Shape;562;p7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7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65" name="Google Shape;565;p74"/>
          <p:cNvCxnSpPr/>
          <p:nvPr/>
        </p:nvCxnSpPr>
        <p:spPr>
          <a:xfrm flipH="1">
            <a:off x="8151325" y="6875"/>
            <a:ext cx="1002600" cy="494400"/>
          </a:xfrm>
          <a:prstGeom prst="straightConnector1">
            <a:avLst/>
          </a:prstGeom>
          <a:noFill/>
          <a:ln w="9525" cap="flat" cmpd="sng">
            <a:solidFill>
              <a:schemeClr val="dk2"/>
            </a:solidFill>
            <a:prstDash val="solid"/>
            <a:round/>
            <a:headEnd type="none" w="sm" len="sm"/>
            <a:tailEnd type="none" w="sm" len="sm"/>
          </a:ln>
        </p:spPr>
      </p:cxnSp>
      <p:grpSp>
        <p:nvGrpSpPr>
          <p:cNvPr id="566" name="Google Shape;566;p74"/>
          <p:cNvGrpSpPr/>
          <p:nvPr/>
        </p:nvGrpSpPr>
        <p:grpSpPr>
          <a:xfrm>
            <a:off x="7823875" y="202375"/>
            <a:ext cx="581800" cy="582350"/>
            <a:chOff x="8064275" y="887850"/>
            <a:chExt cx="581800" cy="582350"/>
          </a:xfrm>
        </p:grpSpPr>
        <p:sp>
          <p:nvSpPr>
            <p:cNvPr id="567" name="Google Shape;567;p7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7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7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7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7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7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3" name="Google Shape;573;p74"/>
          <p:cNvGrpSpPr/>
          <p:nvPr/>
        </p:nvGrpSpPr>
        <p:grpSpPr>
          <a:xfrm flipH="1">
            <a:off x="8698650" y="1117488"/>
            <a:ext cx="292025" cy="292575"/>
            <a:chOff x="7353050" y="316275"/>
            <a:chExt cx="292025" cy="292575"/>
          </a:xfrm>
        </p:grpSpPr>
        <p:sp>
          <p:nvSpPr>
            <p:cNvPr id="574" name="Google Shape;574;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8" name="Google Shape;578;p74"/>
          <p:cNvGrpSpPr/>
          <p:nvPr/>
        </p:nvGrpSpPr>
        <p:grpSpPr>
          <a:xfrm>
            <a:off x="8678350" y="1581800"/>
            <a:ext cx="175013" cy="27000"/>
            <a:chOff x="5662375" y="212375"/>
            <a:chExt cx="175013" cy="27000"/>
          </a:xfrm>
        </p:grpSpPr>
        <p:sp>
          <p:nvSpPr>
            <p:cNvPr id="579" name="Google Shape;579;p7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2"/>
        <p:cNvGrpSpPr/>
        <p:nvPr/>
      </p:nvGrpSpPr>
      <p:grpSpPr>
        <a:xfrm>
          <a:off x="0" y="0"/>
          <a:ext cx="0" cy="0"/>
          <a:chOff x="0" y="0"/>
          <a:chExt cx="0" cy="0"/>
        </a:xfrm>
      </p:grpSpPr>
      <p:grpSp>
        <p:nvGrpSpPr>
          <p:cNvPr id="583" name="Google Shape;583;p75"/>
          <p:cNvGrpSpPr/>
          <p:nvPr/>
        </p:nvGrpSpPr>
        <p:grpSpPr>
          <a:xfrm rot="10800000">
            <a:off x="1954823" y="1124844"/>
            <a:ext cx="5234354" cy="3069144"/>
            <a:chOff x="1098425" y="237675"/>
            <a:chExt cx="5358675" cy="5174750"/>
          </a:xfrm>
        </p:grpSpPr>
        <p:sp>
          <p:nvSpPr>
            <p:cNvPr id="584" name="Google Shape;584;p75"/>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75"/>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75"/>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7" name="Google Shape;587;p75"/>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588" name="Google Shape;588;p75"/>
          <p:cNvCxnSpPr/>
          <p:nvPr/>
        </p:nvCxnSpPr>
        <p:spPr>
          <a:xfrm rot="5400000">
            <a:off x="7269708" y="3324550"/>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589" name="Google Shape;589;p75"/>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590" name="Google Shape;590;p75"/>
          <p:cNvCxnSpPr/>
          <p:nvPr/>
        </p:nvCxnSpPr>
        <p:spPr>
          <a:xfrm rot="5400000">
            <a:off x="7232433" y="736375"/>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591" name="Google Shape;591;p75"/>
          <p:cNvCxnSpPr/>
          <p:nvPr/>
        </p:nvCxnSpPr>
        <p:spPr>
          <a:xfrm rot="5400000">
            <a:off x="8168433" y="-6660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592" name="Google Shape;592;p75"/>
          <p:cNvGrpSpPr/>
          <p:nvPr/>
        </p:nvGrpSpPr>
        <p:grpSpPr>
          <a:xfrm rot="5400000" flipH="1">
            <a:off x="7407333" y="1284925"/>
            <a:ext cx="581800" cy="582350"/>
            <a:chOff x="8064275" y="887850"/>
            <a:chExt cx="581800" cy="582350"/>
          </a:xfrm>
        </p:grpSpPr>
        <p:sp>
          <p:nvSpPr>
            <p:cNvPr id="593" name="Google Shape;593;p7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7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7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7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7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 name="Google Shape;599;p75"/>
          <p:cNvGrpSpPr/>
          <p:nvPr/>
        </p:nvGrpSpPr>
        <p:grpSpPr>
          <a:xfrm rot="5400000" flipH="1">
            <a:off x="7869720" y="2754200"/>
            <a:ext cx="292025" cy="292575"/>
            <a:chOff x="7353050" y="316275"/>
            <a:chExt cx="292025" cy="292575"/>
          </a:xfrm>
        </p:grpSpPr>
        <p:sp>
          <p:nvSpPr>
            <p:cNvPr id="600" name="Google Shape;600;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 name="Google Shape;604;p75"/>
          <p:cNvGrpSpPr/>
          <p:nvPr/>
        </p:nvGrpSpPr>
        <p:grpSpPr>
          <a:xfrm rot="5400000" flipH="1">
            <a:off x="8012458" y="178175"/>
            <a:ext cx="175000" cy="175000"/>
            <a:chOff x="8792300" y="321275"/>
            <a:chExt cx="175000" cy="175000"/>
          </a:xfrm>
        </p:grpSpPr>
        <p:sp>
          <p:nvSpPr>
            <p:cNvPr id="605" name="Google Shape;605;p7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7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7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7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p75"/>
          <p:cNvGrpSpPr/>
          <p:nvPr/>
        </p:nvGrpSpPr>
        <p:grpSpPr>
          <a:xfrm rot="5400000">
            <a:off x="7551683" y="3879926"/>
            <a:ext cx="293111" cy="293388"/>
            <a:chOff x="3164039" y="430875"/>
            <a:chExt cx="293111" cy="293388"/>
          </a:xfrm>
        </p:grpSpPr>
        <p:sp>
          <p:nvSpPr>
            <p:cNvPr id="610" name="Google Shape;610;p7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7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7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7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7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7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 name="Google Shape;616;p75"/>
          <p:cNvGrpSpPr/>
          <p:nvPr/>
        </p:nvGrpSpPr>
        <p:grpSpPr>
          <a:xfrm rot="5400000" flipH="1">
            <a:off x="8259052" y="323144"/>
            <a:ext cx="175013" cy="27000"/>
            <a:chOff x="5662375" y="212375"/>
            <a:chExt cx="175013" cy="27000"/>
          </a:xfrm>
        </p:grpSpPr>
        <p:sp>
          <p:nvSpPr>
            <p:cNvPr id="617" name="Google Shape;617;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20" name="Google Shape;620;p75"/>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621" name="Google Shape;621;p75"/>
          <p:cNvCxnSpPr/>
          <p:nvPr/>
        </p:nvCxnSpPr>
        <p:spPr>
          <a:xfrm rot="-5400000">
            <a:off x="847100" y="355400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622" name="Google Shape;622;p75"/>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623" name="Google Shape;623;p75"/>
          <p:cNvGrpSpPr/>
          <p:nvPr/>
        </p:nvGrpSpPr>
        <p:grpSpPr>
          <a:xfrm rot="5400000">
            <a:off x="621475" y="4062025"/>
            <a:ext cx="581800" cy="582350"/>
            <a:chOff x="8064275" y="887850"/>
            <a:chExt cx="581800" cy="582350"/>
          </a:xfrm>
        </p:grpSpPr>
        <p:sp>
          <p:nvSpPr>
            <p:cNvPr id="624" name="Google Shape;624;p7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7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7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7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 name="Google Shape;630;p75"/>
          <p:cNvGrpSpPr/>
          <p:nvPr/>
        </p:nvGrpSpPr>
        <p:grpSpPr>
          <a:xfrm rot="5400000">
            <a:off x="1482825" y="3350800"/>
            <a:ext cx="292025" cy="292575"/>
            <a:chOff x="7353050" y="316275"/>
            <a:chExt cx="292025" cy="292575"/>
          </a:xfrm>
        </p:grpSpPr>
        <p:sp>
          <p:nvSpPr>
            <p:cNvPr id="631" name="Google Shape;631;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5" name="Google Shape;635;p75"/>
          <p:cNvGrpSpPr/>
          <p:nvPr/>
        </p:nvGrpSpPr>
        <p:grpSpPr>
          <a:xfrm rot="5400000">
            <a:off x="1595125" y="4790325"/>
            <a:ext cx="175000" cy="175000"/>
            <a:chOff x="8792300" y="321275"/>
            <a:chExt cx="175000" cy="175000"/>
          </a:xfrm>
        </p:grpSpPr>
        <p:sp>
          <p:nvSpPr>
            <p:cNvPr id="636" name="Google Shape;636;p7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7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7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7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0" name="Google Shape;640;p75"/>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75"/>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75"/>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75"/>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75"/>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75"/>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6" name="Google Shape;646;p75"/>
          <p:cNvGrpSpPr/>
          <p:nvPr/>
        </p:nvGrpSpPr>
        <p:grpSpPr>
          <a:xfrm rot="5400000">
            <a:off x="1701119" y="1515381"/>
            <a:ext cx="175013" cy="27000"/>
            <a:chOff x="5662375" y="212375"/>
            <a:chExt cx="175013" cy="27000"/>
          </a:xfrm>
        </p:grpSpPr>
        <p:sp>
          <p:nvSpPr>
            <p:cNvPr id="647" name="Google Shape;647;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0" name="Google Shape;650;p75"/>
          <p:cNvGrpSpPr/>
          <p:nvPr/>
        </p:nvGrpSpPr>
        <p:grpSpPr>
          <a:xfrm rot="5400000">
            <a:off x="1819519" y="4562081"/>
            <a:ext cx="175013" cy="27000"/>
            <a:chOff x="5662375" y="212375"/>
            <a:chExt cx="175013" cy="27000"/>
          </a:xfrm>
        </p:grpSpPr>
        <p:sp>
          <p:nvSpPr>
            <p:cNvPr id="651" name="Google Shape;651;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75"/>
          <p:cNvGrpSpPr/>
          <p:nvPr/>
        </p:nvGrpSpPr>
        <p:grpSpPr>
          <a:xfrm rot="5400000">
            <a:off x="408594" y="4140781"/>
            <a:ext cx="175013" cy="27000"/>
            <a:chOff x="5662375" y="212375"/>
            <a:chExt cx="175013" cy="27000"/>
          </a:xfrm>
        </p:grpSpPr>
        <p:sp>
          <p:nvSpPr>
            <p:cNvPr id="655" name="Google Shape;655;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8" name="Google Shape;658;p75"/>
          <p:cNvSpPr txBox="1">
            <a:spLocks noGrp="1"/>
          </p:cNvSpPr>
          <p:nvPr>
            <p:ph type="title" hasCustomPrompt="1"/>
          </p:nvPr>
        </p:nvSpPr>
        <p:spPr>
          <a:xfrm>
            <a:off x="2624328" y="2057400"/>
            <a:ext cx="3904500" cy="78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59"/>
        <p:cNvGrpSpPr/>
        <p:nvPr/>
      </p:nvGrpSpPr>
      <p:grpSpPr>
        <a:xfrm>
          <a:off x="0" y="0"/>
          <a:ext cx="0" cy="0"/>
          <a:chOff x="0" y="0"/>
          <a:chExt cx="0" cy="0"/>
        </a:xfrm>
      </p:grpSpPr>
      <p:sp>
        <p:nvSpPr>
          <p:cNvPr id="660" name="Google Shape;660;p76"/>
          <p:cNvSpPr txBox="1">
            <a:spLocks noGrp="1"/>
          </p:cNvSpPr>
          <p:nvPr>
            <p:ph type="ctrTitle"/>
          </p:nvPr>
        </p:nvSpPr>
        <p:spPr>
          <a:xfrm>
            <a:off x="5248656" y="2002536"/>
            <a:ext cx="3264300" cy="1792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a:endParaRPr/>
          </a:p>
        </p:txBody>
      </p:sp>
      <p:sp>
        <p:nvSpPr>
          <p:cNvPr id="661" name="Google Shape;661;p76"/>
          <p:cNvSpPr txBox="1">
            <a:spLocks noGrp="1"/>
          </p:cNvSpPr>
          <p:nvPr>
            <p:ph type="subTitle" idx="1"/>
          </p:nvPr>
        </p:nvSpPr>
        <p:spPr>
          <a:xfrm>
            <a:off x="5248656" y="3721608"/>
            <a:ext cx="3264300" cy="8961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662" name="Google Shape;662;p76"/>
          <p:cNvCxnSpPr/>
          <p:nvPr/>
        </p:nvCxnSpPr>
        <p:spPr>
          <a:xfrm flipH="1">
            <a:off x="5827050" y="451300"/>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663" name="Google Shape;663;p76"/>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664" name="Google Shape;664;p76"/>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665" name="Google Shape;665;p76"/>
          <p:cNvGrpSpPr/>
          <p:nvPr/>
        </p:nvGrpSpPr>
        <p:grpSpPr>
          <a:xfrm>
            <a:off x="8064275" y="887850"/>
            <a:ext cx="581800" cy="582350"/>
            <a:chOff x="8064275" y="887850"/>
            <a:chExt cx="581800" cy="582350"/>
          </a:xfrm>
        </p:grpSpPr>
        <p:sp>
          <p:nvSpPr>
            <p:cNvPr id="666" name="Google Shape;666;p7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7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7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7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7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7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2" name="Google Shape;672;p76"/>
          <p:cNvGrpSpPr/>
          <p:nvPr/>
        </p:nvGrpSpPr>
        <p:grpSpPr>
          <a:xfrm>
            <a:off x="7353050" y="316275"/>
            <a:ext cx="292025" cy="292575"/>
            <a:chOff x="7353050" y="316275"/>
            <a:chExt cx="292025" cy="292575"/>
          </a:xfrm>
        </p:grpSpPr>
        <p:sp>
          <p:nvSpPr>
            <p:cNvPr id="673" name="Google Shape;673;p7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7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7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7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7" name="Google Shape;677;p76"/>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76"/>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76"/>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76"/>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76"/>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76"/>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3" name="Google Shape;683;p76"/>
          <p:cNvGrpSpPr/>
          <p:nvPr/>
        </p:nvGrpSpPr>
        <p:grpSpPr>
          <a:xfrm>
            <a:off x="5443350" y="289275"/>
            <a:ext cx="175013" cy="27000"/>
            <a:chOff x="5662375" y="212375"/>
            <a:chExt cx="175013" cy="27000"/>
          </a:xfrm>
        </p:grpSpPr>
        <p:sp>
          <p:nvSpPr>
            <p:cNvPr id="684" name="Google Shape;684;p7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7" name="Google Shape;687;p76"/>
          <p:cNvGrpSpPr/>
          <p:nvPr/>
        </p:nvGrpSpPr>
        <p:grpSpPr>
          <a:xfrm>
            <a:off x="8490050" y="170875"/>
            <a:ext cx="175013" cy="27000"/>
            <a:chOff x="5662375" y="212375"/>
            <a:chExt cx="175013" cy="27000"/>
          </a:xfrm>
        </p:grpSpPr>
        <p:sp>
          <p:nvSpPr>
            <p:cNvPr id="688" name="Google Shape;688;p7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7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7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 name="Google Shape;691;p76"/>
          <p:cNvGrpSpPr/>
          <p:nvPr/>
        </p:nvGrpSpPr>
        <p:grpSpPr>
          <a:xfrm>
            <a:off x="8068750" y="1581800"/>
            <a:ext cx="175013" cy="27000"/>
            <a:chOff x="5662375" y="212375"/>
            <a:chExt cx="175013" cy="27000"/>
          </a:xfrm>
        </p:grpSpPr>
        <p:sp>
          <p:nvSpPr>
            <p:cNvPr id="692" name="Google Shape;692;p7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7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7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5"/>
        <p:cNvGrpSpPr/>
        <p:nvPr/>
      </p:nvGrpSpPr>
      <p:grpSpPr>
        <a:xfrm>
          <a:off x="0" y="0"/>
          <a:ext cx="0" cy="0"/>
          <a:chOff x="0" y="0"/>
          <a:chExt cx="0" cy="0"/>
        </a:xfrm>
      </p:grpSpPr>
      <p:sp>
        <p:nvSpPr>
          <p:cNvPr id="696" name="Google Shape;696;p77"/>
          <p:cNvSpPr txBox="1">
            <a:spLocks noGrp="1"/>
          </p:cNvSpPr>
          <p:nvPr>
            <p:ph type="title"/>
          </p:nvPr>
        </p:nvSpPr>
        <p:spPr>
          <a:xfrm>
            <a:off x="896112" y="2039112"/>
            <a:ext cx="3566100" cy="136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97" name="Google Shape;697;p77"/>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9pPr>
          </a:lstStyle>
          <a:p>
            <a:endParaRPr/>
          </a:p>
        </p:txBody>
      </p:sp>
      <p:cxnSp>
        <p:nvCxnSpPr>
          <p:cNvPr id="698" name="Google Shape;698;p77"/>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699" name="Google Shape;699;p7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700" name="Google Shape;700;p77"/>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701" name="Google Shape;701;p77"/>
          <p:cNvGrpSpPr/>
          <p:nvPr/>
        </p:nvGrpSpPr>
        <p:grpSpPr>
          <a:xfrm flipH="1">
            <a:off x="499400" y="959675"/>
            <a:ext cx="581800" cy="582350"/>
            <a:chOff x="8064275" y="887850"/>
            <a:chExt cx="581800" cy="582350"/>
          </a:xfrm>
        </p:grpSpPr>
        <p:sp>
          <p:nvSpPr>
            <p:cNvPr id="702" name="Google Shape;702;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 name="Google Shape;708;p77"/>
          <p:cNvGrpSpPr/>
          <p:nvPr/>
        </p:nvGrpSpPr>
        <p:grpSpPr>
          <a:xfrm flipH="1">
            <a:off x="1500400" y="388100"/>
            <a:ext cx="292025" cy="292575"/>
            <a:chOff x="7353050" y="316275"/>
            <a:chExt cx="292025" cy="292575"/>
          </a:xfrm>
        </p:grpSpPr>
        <p:sp>
          <p:nvSpPr>
            <p:cNvPr id="709" name="Google Shape;709;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3" name="Google Shape;713;p7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7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7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7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7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7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9" name="Google Shape;719;p77"/>
          <p:cNvGrpSpPr/>
          <p:nvPr/>
        </p:nvGrpSpPr>
        <p:grpSpPr>
          <a:xfrm flipH="1">
            <a:off x="3527112" y="361100"/>
            <a:ext cx="175013" cy="27000"/>
            <a:chOff x="5662375" y="212375"/>
            <a:chExt cx="175013" cy="27000"/>
          </a:xfrm>
        </p:grpSpPr>
        <p:sp>
          <p:nvSpPr>
            <p:cNvPr id="720" name="Google Shape;720;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 name="Google Shape;723;p77"/>
          <p:cNvGrpSpPr/>
          <p:nvPr/>
        </p:nvGrpSpPr>
        <p:grpSpPr>
          <a:xfrm flipH="1">
            <a:off x="480412" y="242700"/>
            <a:ext cx="175013" cy="27000"/>
            <a:chOff x="5662375" y="212375"/>
            <a:chExt cx="175013" cy="27000"/>
          </a:xfrm>
        </p:grpSpPr>
        <p:sp>
          <p:nvSpPr>
            <p:cNvPr id="724" name="Google Shape;724;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7" name="Google Shape;727;p77"/>
          <p:cNvGrpSpPr/>
          <p:nvPr/>
        </p:nvGrpSpPr>
        <p:grpSpPr>
          <a:xfrm flipH="1">
            <a:off x="901712" y="1653625"/>
            <a:ext cx="175013" cy="27000"/>
            <a:chOff x="5662375" y="212375"/>
            <a:chExt cx="175013" cy="27000"/>
          </a:xfrm>
        </p:grpSpPr>
        <p:sp>
          <p:nvSpPr>
            <p:cNvPr id="728" name="Google Shape;728;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31" name="Google Shape;731;p77"/>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732" name="Google Shape;732;p77"/>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733" name="Google Shape;733;p77"/>
          <p:cNvGrpSpPr/>
          <p:nvPr/>
        </p:nvGrpSpPr>
        <p:grpSpPr>
          <a:xfrm rot="10800000">
            <a:off x="499400" y="3940925"/>
            <a:ext cx="581800" cy="582350"/>
            <a:chOff x="8064275" y="887850"/>
            <a:chExt cx="581800" cy="582350"/>
          </a:xfrm>
        </p:grpSpPr>
        <p:sp>
          <p:nvSpPr>
            <p:cNvPr id="734" name="Google Shape;734;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0" name="Google Shape;740;p77"/>
          <p:cNvGrpSpPr/>
          <p:nvPr/>
        </p:nvGrpSpPr>
        <p:grpSpPr>
          <a:xfrm rot="10800000">
            <a:off x="1819575" y="4586750"/>
            <a:ext cx="292025" cy="292575"/>
            <a:chOff x="7353050" y="316275"/>
            <a:chExt cx="292025" cy="292575"/>
          </a:xfrm>
        </p:grpSpPr>
        <p:sp>
          <p:nvSpPr>
            <p:cNvPr id="741" name="Google Shape;741;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5" name="Google Shape;745;p77"/>
          <p:cNvGrpSpPr/>
          <p:nvPr/>
        </p:nvGrpSpPr>
        <p:grpSpPr>
          <a:xfrm rot="10800000">
            <a:off x="212525" y="4645550"/>
            <a:ext cx="175000" cy="175000"/>
            <a:chOff x="8792300" y="321275"/>
            <a:chExt cx="175000" cy="175000"/>
          </a:xfrm>
        </p:grpSpPr>
        <p:sp>
          <p:nvSpPr>
            <p:cNvPr id="746" name="Google Shape;746;p7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7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7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0" name="Google Shape;750;p77"/>
          <p:cNvGrpSpPr/>
          <p:nvPr/>
        </p:nvGrpSpPr>
        <p:grpSpPr>
          <a:xfrm rot="10800000">
            <a:off x="480412" y="4852325"/>
            <a:ext cx="175013" cy="27000"/>
            <a:chOff x="5662375" y="212375"/>
            <a:chExt cx="175013" cy="27000"/>
          </a:xfrm>
        </p:grpSpPr>
        <p:sp>
          <p:nvSpPr>
            <p:cNvPr id="751" name="Google Shape;751;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 name="Google Shape;754;p77"/>
          <p:cNvGrpSpPr/>
          <p:nvPr/>
        </p:nvGrpSpPr>
        <p:grpSpPr>
          <a:xfrm rot="10800000">
            <a:off x="1054112" y="3898600"/>
            <a:ext cx="175013" cy="27000"/>
            <a:chOff x="5662375" y="212375"/>
            <a:chExt cx="175013" cy="27000"/>
          </a:xfrm>
        </p:grpSpPr>
        <p:sp>
          <p:nvSpPr>
            <p:cNvPr id="755" name="Google Shape;755;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758"/>
        <p:cNvGrpSpPr/>
        <p:nvPr/>
      </p:nvGrpSpPr>
      <p:grpSpPr>
        <a:xfrm>
          <a:off x="0" y="0"/>
          <a:ext cx="0" cy="0"/>
          <a:chOff x="0" y="0"/>
          <a:chExt cx="0" cy="0"/>
        </a:xfrm>
      </p:grpSpPr>
      <p:sp>
        <p:nvSpPr>
          <p:cNvPr id="759" name="Google Shape;759;p78"/>
          <p:cNvSpPr txBox="1">
            <a:spLocks noGrp="1"/>
          </p:cNvSpPr>
          <p:nvPr>
            <p:ph type="title"/>
          </p:nvPr>
        </p:nvSpPr>
        <p:spPr>
          <a:xfrm>
            <a:off x="2105425" y="384048"/>
            <a:ext cx="4937700" cy="107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a:endParaRPr/>
          </a:p>
        </p:txBody>
      </p:sp>
      <p:sp>
        <p:nvSpPr>
          <p:cNvPr id="760" name="Google Shape;760;p78"/>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9pPr>
          </a:lstStyle>
          <a:p>
            <a:endParaRPr/>
          </a:p>
        </p:txBody>
      </p:sp>
      <p:sp>
        <p:nvSpPr>
          <p:cNvPr id="761" name="Google Shape;761;p78"/>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1100" b="0" i="0" u="none" strike="noStrike" cap="none">
                <a:solidFill>
                  <a:schemeClr val="accent1"/>
                </a:solidFill>
                <a:latin typeface="Barlow Semi Condensed Medium"/>
                <a:ea typeface="Barlow Semi Condensed Medium"/>
                <a:cs typeface="Barlow Semi Condensed Medium"/>
                <a:sym typeface="Barlow Semi Condensed Medium"/>
              </a:rPr>
              <a:t>CREDITS:</a:t>
            </a:r>
            <a:r>
              <a:rPr lang="en-US" sz="1100" b="0" i="0" u="none" strike="noStrike" cap="none">
                <a:solidFill>
                  <a:schemeClr val="dk2"/>
                </a:solidFill>
                <a:latin typeface="Barlow Semi Condensed"/>
                <a:ea typeface="Barlow Semi Condensed"/>
                <a:cs typeface="Barlow Semi Condensed"/>
                <a:sym typeface="Barlow Semi Condensed"/>
              </a:rPr>
              <a:t> This presentation template was created by </a:t>
            </a:r>
            <a:r>
              <a:rPr lang="en-US"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US" sz="1100" b="0" i="0" u="none" strike="noStrike" cap="none">
                <a:solidFill>
                  <a:schemeClr val="dk2"/>
                </a:solidFill>
                <a:latin typeface="Barlow Semi Condensed"/>
                <a:ea typeface="Barlow Semi Condensed"/>
                <a:cs typeface="Barlow Semi Condensed"/>
                <a:sym typeface="Barlow Semi Condensed"/>
              </a:rPr>
              <a:t>, including icons by </a:t>
            </a:r>
            <a:r>
              <a:rPr lang="en-US"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US" sz="1100" b="0" i="0" u="none" strike="noStrike" cap="none">
                <a:solidFill>
                  <a:schemeClr val="dk2"/>
                </a:solidFill>
                <a:latin typeface="Barlow Semi Condensed"/>
                <a:ea typeface="Barlow Semi Condensed"/>
                <a:cs typeface="Barlow Semi Condensed"/>
                <a:sym typeface="Barlow Semi Condensed"/>
              </a:rPr>
              <a:t>, infographics &amp; images by </a:t>
            </a:r>
            <a:r>
              <a:rPr lang="en-US"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US" sz="1100" b="0" i="0" u="none" strike="noStrike" cap="none">
                <a:solidFill>
                  <a:schemeClr val="dk2"/>
                </a:solidFill>
                <a:latin typeface="Barlow Semi Condensed"/>
                <a:ea typeface="Barlow Semi Condensed"/>
                <a:cs typeface="Barlow Semi Condensed"/>
                <a:sym typeface="Barlow Semi Condensed"/>
              </a:rPr>
              <a:t> and illustrations by </a:t>
            </a:r>
            <a:r>
              <a:rPr lang="en-US"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1400" b="0" i="0" u="none" strike="noStrike" cap="none">
              <a:solidFill>
                <a:schemeClr val="dk2"/>
              </a:solidFill>
              <a:latin typeface="Barlow Semi Condensed Medium"/>
              <a:ea typeface="Barlow Semi Condensed Medium"/>
              <a:cs typeface="Barlow Semi Condensed Medium"/>
              <a:sym typeface="Barlow Semi Condensed Medium"/>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Barlow Semi Condensed"/>
              <a:ea typeface="Barlow Semi Condensed"/>
              <a:cs typeface="Barlow Semi Condensed"/>
              <a:sym typeface="Barlow Semi Condensed"/>
            </a:endParaRPr>
          </a:p>
        </p:txBody>
      </p:sp>
      <p:cxnSp>
        <p:nvCxnSpPr>
          <p:cNvPr id="762" name="Google Shape;762;p78"/>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763" name="Google Shape;763;p78"/>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764" name="Google Shape;764;p78"/>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765" name="Google Shape;765;p78"/>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766" name="Google Shape;766;p78"/>
          <p:cNvGrpSpPr/>
          <p:nvPr/>
        </p:nvGrpSpPr>
        <p:grpSpPr>
          <a:xfrm rot="5400000" flipH="1">
            <a:off x="7407333" y="1284925"/>
            <a:ext cx="581800" cy="582350"/>
            <a:chOff x="8064275" y="887850"/>
            <a:chExt cx="581800" cy="582350"/>
          </a:xfrm>
        </p:grpSpPr>
        <p:sp>
          <p:nvSpPr>
            <p:cNvPr id="767" name="Google Shape;767;p7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7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7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7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3" name="Google Shape;773;p78"/>
          <p:cNvGrpSpPr/>
          <p:nvPr/>
        </p:nvGrpSpPr>
        <p:grpSpPr>
          <a:xfrm rot="5400000" flipH="1">
            <a:off x="7869720" y="2754200"/>
            <a:ext cx="292025" cy="292575"/>
            <a:chOff x="7353050" y="316275"/>
            <a:chExt cx="292025" cy="292575"/>
          </a:xfrm>
        </p:grpSpPr>
        <p:sp>
          <p:nvSpPr>
            <p:cNvPr id="774" name="Google Shape;774;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8" name="Google Shape;778;p78"/>
          <p:cNvGrpSpPr/>
          <p:nvPr/>
        </p:nvGrpSpPr>
        <p:grpSpPr>
          <a:xfrm rot="5400000" flipH="1">
            <a:off x="8012458" y="178175"/>
            <a:ext cx="175000" cy="175000"/>
            <a:chOff x="8792300" y="321275"/>
            <a:chExt cx="175000" cy="175000"/>
          </a:xfrm>
        </p:grpSpPr>
        <p:sp>
          <p:nvSpPr>
            <p:cNvPr id="779" name="Google Shape;779;p7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7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7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7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 name="Google Shape;783;p78"/>
          <p:cNvGrpSpPr/>
          <p:nvPr/>
        </p:nvGrpSpPr>
        <p:grpSpPr>
          <a:xfrm rot="5400000">
            <a:off x="7551683" y="3879926"/>
            <a:ext cx="293111" cy="293388"/>
            <a:chOff x="3164039" y="430875"/>
            <a:chExt cx="293111" cy="293388"/>
          </a:xfrm>
        </p:grpSpPr>
        <p:sp>
          <p:nvSpPr>
            <p:cNvPr id="784" name="Google Shape;784;p7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7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7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 name="Google Shape;790;p78"/>
          <p:cNvGrpSpPr/>
          <p:nvPr/>
        </p:nvGrpSpPr>
        <p:grpSpPr>
          <a:xfrm rot="5400000" flipH="1">
            <a:off x="8259052" y="323144"/>
            <a:ext cx="175013" cy="27000"/>
            <a:chOff x="5662375" y="212375"/>
            <a:chExt cx="175013" cy="27000"/>
          </a:xfrm>
        </p:grpSpPr>
        <p:sp>
          <p:nvSpPr>
            <p:cNvPr id="791" name="Google Shape;791;p7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7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7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94" name="Google Shape;794;p78"/>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795" name="Google Shape;795;p78"/>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796" name="Google Shape;796;p78"/>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797" name="Google Shape;797;p78"/>
          <p:cNvGrpSpPr/>
          <p:nvPr/>
        </p:nvGrpSpPr>
        <p:grpSpPr>
          <a:xfrm rot="5400000">
            <a:off x="621475" y="4062025"/>
            <a:ext cx="581800" cy="582350"/>
            <a:chOff x="8064275" y="887850"/>
            <a:chExt cx="581800" cy="582350"/>
          </a:xfrm>
        </p:grpSpPr>
        <p:sp>
          <p:nvSpPr>
            <p:cNvPr id="798" name="Google Shape;798;p7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7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7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7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7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7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 name="Google Shape;804;p78"/>
          <p:cNvGrpSpPr/>
          <p:nvPr/>
        </p:nvGrpSpPr>
        <p:grpSpPr>
          <a:xfrm rot="5400000">
            <a:off x="1482825" y="3350800"/>
            <a:ext cx="292025" cy="292575"/>
            <a:chOff x="7353050" y="316275"/>
            <a:chExt cx="292025" cy="292575"/>
          </a:xfrm>
        </p:grpSpPr>
        <p:sp>
          <p:nvSpPr>
            <p:cNvPr id="805" name="Google Shape;805;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 name="Google Shape;809;p78"/>
          <p:cNvGrpSpPr/>
          <p:nvPr/>
        </p:nvGrpSpPr>
        <p:grpSpPr>
          <a:xfrm rot="5400000">
            <a:off x="1595125" y="4790325"/>
            <a:ext cx="175000" cy="175000"/>
            <a:chOff x="8792300" y="321275"/>
            <a:chExt cx="175000" cy="175000"/>
          </a:xfrm>
        </p:grpSpPr>
        <p:sp>
          <p:nvSpPr>
            <p:cNvPr id="810" name="Google Shape;810;p7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7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7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4" name="Google Shape;814;p78"/>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78"/>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78"/>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78"/>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78"/>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78"/>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0" name="Google Shape;820;p78"/>
          <p:cNvGrpSpPr/>
          <p:nvPr/>
        </p:nvGrpSpPr>
        <p:grpSpPr>
          <a:xfrm rot="5400000">
            <a:off x="1701119" y="1515381"/>
            <a:ext cx="175013" cy="27000"/>
            <a:chOff x="5662375" y="212375"/>
            <a:chExt cx="175013" cy="27000"/>
          </a:xfrm>
        </p:grpSpPr>
        <p:sp>
          <p:nvSpPr>
            <p:cNvPr id="821" name="Google Shape;821;p7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 name="Google Shape;824;p78"/>
          <p:cNvGrpSpPr/>
          <p:nvPr/>
        </p:nvGrpSpPr>
        <p:grpSpPr>
          <a:xfrm rot="5400000">
            <a:off x="1819519" y="4562081"/>
            <a:ext cx="175013" cy="27000"/>
            <a:chOff x="5662375" y="212375"/>
            <a:chExt cx="175013" cy="27000"/>
          </a:xfrm>
        </p:grpSpPr>
        <p:sp>
          <p:nvSpPr>
            <p:cNvPr id="825" name="Google Shape;825;p7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7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7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8" name="Google Shape;828;p78"/>
          <p:cNvGrpSpPr/>
          <p:nvPr/>
        </p:nvGrpSpPr>
        <p:grpSpPr>
          <a:xfrm rot="5400000">
            <a:off x="408594" y="4140781"/>
            <a:ext cx="175013" cy="27000"/>
            <a:chOff x="5662375" y="212375"/>
            <a:chExt cx="175013" cy="27000"/>
          </a:xfrm>
        </p:grpSpPr>
        <p:sp>
          <p:nvSpPr>
            <p:cNvPr id="829" name="Google Shape;829;p7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7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832"/>
        <p:cNvGrpSpPr/>
        <p:nvPr/>
      </p:nvGrpSpPr>
      <p:grpSpPr>
        <a:xfrm>
          <a:off x="0" y="0"/>
          <a:ext cx="0" cy="0"/>
          <a:chOff x="0" y="0"/>
          <a:chExt cx="0" cy="0"/>
        </a:xfrm>
      </p:grpSpPr>
      <p:cxnSp>
        <p:nvCxnSpPr>
          <p:cNvPr id="833" name="Google Shape;833;p79"/>
          <p:cNvCxnSpPr/>
          <p:nvPr/>
        </p:nvCxnSpPr>
        <p:spPr>
          <a:xfrm rot="5400000">
            <a:off x="7269708" y="3324550"/>
            <a:ext cx="1133100" cy="306300"/>
          </a:xfrm>
          <a:prstGeom prst="straightConnector1">
            <a:avLst/>
          </a:prstGeom>
          <a:noFill/>
          <a:ln w="9525" cap="flat" cmpd="sng">
            <a:solidFill>
              <a:srgbClr val="1A2E35"/>
            </a:solidFill>
            <a:prstDash val="solid"/>
            <a:round/>
            <a:headEnd type="none" w="sm" len="sm"/>
            <a:tailEnd type="none" w="sm" len="sm"/>
          </a:ln>
        </p:spPr>
      </p:cxnSp>
      <p:cxnSp>
        <p:nvCxnSpPr>
          <p:cNvPr id="834" name="Google Shape;834;p79"/>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sm" len="sm"/>
            <a:tailEnd type="none" w="sm" len="sm"/>
          </a:ln>
        </p:spPr>
      </p:cxnSp>
      <p:cxnSp>
        <p:nvCxnSpPr>
          <p:cNvPr id="835" name="Google Shape;835;p79"/>
          <p:cNvCxnSpPr/>
          <p:nvPr/>
        </p:nvCxnSpPr>
        <p:spPr>
          <a:xfrm rot="5400000">
            <a:off x="7232433" y="736375"/>
            <a:ext cx="1332000" cy="392100"/>
          </a:xfrm>
          <a:prstGeom prst="straightConnector1">
            <a:avLst/>
          </a:prstGeom>
          <a:noFill/>
          <a:ln w="9525" cap="flat" cmpd="sng">
            <a:solidFill>
              <a:srgbClr val="1A2E35"/>
            </a:solidFill>
            <a:prstDash val="solid"/>
            <a:round/>
            <a:headEnd type="none" w="sm" len="sm"/>
            <a:tailEnd type="none" w="sm" len="sm"/>
          </a:ln>
        </p:spPr>
      </p:cxnSp>
      <p:cxnSp>
        <p:nvCxnSpPr>
          <p:cNvPr id="836" name="Google Shape;836;p79"/>
          <p:cNvCxnSpPr/>
          <p:nvPr/>
        </p:nvCxnSpPr>
        <p:spPr>
          <a:xfrm rot="5400000">
            <a:off x="8168433" y="-66600"/>
            <a:ext cx="273900" cy="407100"/>
          </a:xfrm>
          <a:prstGeom prst="straightConnector1">
            <a:avLst/>
          </a:prstGeom>
          <a:noFill/>
          <a:ln w="9525" cap="flat" cmpd="sng">
            <a:solidFill>
              <a:srgbClr val="1A2E35"/>
            </a:solidFill>
            <a:prstDash val="solid"/>
            <a:round/>
            <a:headEnd type="none" w="sm" len="sm"/>
            <a:tailEnd type="none" w="sm" len="sm"/>
          </a:ln>
        </p:spPr>
      </p:cxnSp>
      <p:grpSp>
        <p:nvGrpSpPr>
          <p:cNvPr id="837" name="Google Shape;837;p79"/>
          <p:cNvGrpSpPr/>
          <p:nvPr/>
        </p:nvGrpSpPr>
        <p:grpSpPr>
          <a:xfrm rot="5400000" flipH="1">
            <a:off x="7407333" y="1284925"/>
            <a:ext cx="581800" cy="582350"/>
            <a:chOff x="8064275" y="887850"/>
            <a:chExt cx="581800" cy="582350"/>
          </a:xfrm>
        </p:grpSpPr>
        <p:sp>
          <p:nvSpPr>
            <p:cNvPr id="838" name="Google Shape;838;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4" name="Google Shape;844;p79"/>
          <p:cNvGrpSpPr/>
          <p:nvPr/>
        </p:nvGrpSpPr>
        <p:grpSpPr>
          <a:xfrm rot="5400000" flipH="1">
            <a:off x="7869720" y="2754200"/>
            <a:ext cx="292025" cy="292575"/>
            <a:chOff x="7353050" y="316275"/>
            <a:chExt cx="292025" cy="292575"/>
          </a:xfrm>
        </p:grpSpPr>
        <p:sp>
          <p:nvSpPr>
            <p:cNvPr id="845" name="Google Shape;845;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 name="Google Shape;849;p79"/>
          <p:cNvGrpSpPr/>
          <p:nvPr/>
        </p:nvGrpSpPr>
        <p:grpSpPr>
          <a:xfrm rot="5400000" flipH="1">
            <a:off x="8012458" y="178175"/>
            <a:ext cx="175000" cy="175000"/>
            <a:chOff x="8792300" y="321275"/>
            <a:chExt cx="175000" cy="175000"/>
          </a:xfrm>
        </p:grpSpPr>
        <p:sp>
          <p:nvSpPr>
            <p:cNvPr id="850" name="Google Shape;850;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4" name="Google Shape;854;p79"/>
          <p:cNvGrpSpPr/>
          <p:nvPr/>
        </p:nvGrpSpPr>
        <p:grpSpPr>
          <a:xfrm rot="5400000">
            <a:off x="7551683" y="3879926"/>
            <a:ext cx="293111" cy="293388"/>
            <a:chOff x="3164039" y="430875"/>
            <a:chExt cx="293111" cy="293388"/>
          </a:xfrm>
        </p:grpSpPr>
        <p:sp>
          <p:nvSpPr>
            <p:cNvPr id="855" name="Google Shape;855;p7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7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7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7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7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7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79"/>
          <p:cNvGrpSpPr/>
          <p:nvPr/>
        </p:nvGrpSpPr>
        <p:grpSpPr>
          <a:xfrm rot="5400000" flipH="1">
            <a:off x="8259052" y="323144"/>
            <a:ext cx="175013" cy="27000"/>
            <a:chOff x="5662375" y="212375"/>
            <a:chExt cx="175013" cy="27000"/>
          </a:xfrm>
        </p:grpSpPr>
        <p:sp>
          <p:nvSpPr>
            <p:cNvPr id="862" name="Google Shape;862;p7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65" name="Google Shape;865;p79"/>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sm" len="sm"/>
            <a:tailEnd type="none" w="sm" len="sm"/>
          </a:ln>
        </p:spPr>
      </p:cxnSp>
      <p:cxnSp>
        <p:nvCxnSpPr>
          <p:cNvPr id="866" name="Google Shape;866;p79"/>
          <p:cNvCxnSpPr/>
          <p:nvPr/>
        </p:nvCxnSpPr>
        <p:spPr>
          <a:xfrm rot="-5400000">
            <a:off x="847100" y="3554000"/>
            <a:ext cx="829500" cy="743400"/>
          </a:xfrm>
          <a:prstGeom prst="straightConnector1">
            <a:avLst/>
          </a:prstGeom>
          <a:noFill/>
          <a:ln w="9525" cap="flat" cmpd="sng">
            <a:solidFill>
              <a:srgbClr val="1A2E35"/>
            </a:solidFill>
            <a:prstDash val="solid"/>
            <a:round/>
            <a:headEnd type="none" w="sm" len="sm"/>
            <a:tailEnd type="none" w="sm" len="sm"/>
          </a:ln>
        </p:spPr>
      </p:cxnSp>
      <p:cxnSp>
        <p:nvCxnSpPr>
          <p:cNvPr id="867" name="Google Shape;867;p79"/>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sm" len="sm"/>
            <a:tailEnd type="none" w="sm" len="sm"/>
          </a:ln>
        </p:spPr>
      </p:cxnSp>
      <p:grpSp>
        <p:nvGrpSpPr>
          <p:cNvPr id="868" name="Google Shape;868;p79"/>
          <p:cNvGrpSpPr/>
          <p:nvPr/>
        </p:nvGrpSpPr>
        <p:grpSpPr>
          <a:xfrm rot="5400000">
            <a:off x="621475" y="4062025"/>
            <a:ext cx="581800" cy="582350"/>
            <a:chOff x="8064275" y="887850"/>
            <a:chExt cx="581800" cy="582350"/>
          </a:xfrm>
        </p:grpSpPr>
        <p:sp>
          <p:nvSpPr>
            <p:cNvPr id="869" name="Google Shape;869;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5" name="Google Shape;875;p79"/>
          <p:cNvGrpSpPr/>
          <p:nvPr/>
        </p:nvGrpSpPr>
        <p:grpSpPr>
          <a:xfrm rot="5400000">
            <a:off x="1482825" y="3350800"/>
            <a:ext cx="292025" cy="292575"/>
            <a:chOff x="7353050" y="316275"/>
            <a:chExt cx="292025" cy="292575"/>
          </a:xfrm>
        </p:grpSpPr>
        <p:sp>
          <p:nvSpPr>
            <p:cNvPr id="876" name="Google Shape;876;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0" name="Google Shape;880;p79"/>
          <p:cNvGrpSpPr/>
          <p:nvPr/>
        </p:nvGrpSpPr>
        <p:grpSpPr>
          <a:xfrm rot="5400000">
            <a:off x="1595125" y="4790325"/>
            <a:ext cx="175000" cy="175000"/>
            <a:chOff x="8792300" y="321275"/>
            <a:chExt cx="175000" cy="175000"/>
          </a:xfrm>
        </p:grpSpPr>
        <p:sp>
          <p:nvSpPr>
            <p:cNvPr id="881" name="Google Shape;881;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5" name="Google Shape;885;p7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7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7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7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7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7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1" name="Google Shape;891;p79"/>
          <p:cNvGrpSpPr/>
          <p:nvPr/>
        </p:nvGrpSpPr>
        <p:grpSpPr>
          <a:xfrm rot="5400000">
            <a:off x="1701119" y="1515381"/>
            <a:ext cx="175013" cy="27000"/>
            <a:chOff x="5662375" y="212375"/>
            <a:chExt cx="175013" cy="27000"/>
          </a:xfrm>
        </p:grpSpPr>
        <p:sp>
          <p:nvSpPr>
            <p:cNvPr id="892" name="Google Shape;892;p7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7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7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5" name="Google Shape;895;p79"/>
          <p:cNvGrpSpPr/>
          <p:nvPr/>
        </p:nvGrpSpPr>
        <p:grpSpPr>
          <a:xfrm rot="5400000">
            <a:off x="1819519" y="4562081"/>
            <a:ext cx="175013" cy="27000"/>
            <a:chOff x="5662375" y="212375"/>
            <a:chExt cx="175013" cy="27000"/>
          </a:xfrm>
        </p:grpSpPr>
        <p:sp>
          <p:nvSpPr>
            <p:cNvPr id="896" name="Google Shape;896;p7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7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7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9" name="Google Shape;899;p79"/>
          <p:cNvGrpSpPr/>
          <p:nvPr/>
        </p:nvGrpSpPr>
        <p:grpSpPr>
          <a:xfrm rot="5400000">
            <a:off x="408594" y="4140781"/>
            <a:ext cx="175013" cy="27000"/>
            <a:chOff x="5662375" y="212375"/>
            <a:chExt cx="175013" cy="27000"/>
          </a:xfrm>
        </p:grpSpPr>
        <p:sp>
          <p:nvSpPr>
            <p:cNvPr id="900" name="Google Shape;900;p7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7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7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903"/>
        <p:cNvGrpSpPr/>
        <p:nvPr/>
      </p:nvGrpSpPr>
      <p:grpSpPr>
        <a:xfrm>
          <a:off x="0" y="0"/>
          <a:ext cx="0" cy="0"/>
          <a:chOff x="0" y="0"/>
          <a:chExt cx="0" cy="0"/>
        </a:xfrm>
      </p:grpSpPr>
      <p:grpSp>
        <p:nvGrpSpPr>
          <p:cNvPr id="904" name="Google Shape;904;p80"/>
          <p:cNvGrpSpPr/>
          <p:nvPr/>
        </p:nvGrpSpPr>
        <p:grpSpPr>
          <a:xfrm>
            <a:off x="261711" y="-1158"/>
            <a:ext cx="8550327" cy="3981600"/>
            <a:chOff x="261711" y="-1158"/>
            <a:chExt cx="8550327" cy="3981600"/>
          </a:xfrm>
        </p:grpSpPr>
        <p:cxnSp>
          <p:nvCxnSpPr>
            <p:cNvPr id="905" name="Google Shape;905;p80"/>
            <p:cNvCxnSpPr/>
            <p:nvPr/>
          </p:nvCxnSpPr>
          <p:spPr>
            <a:xfrm>
              <a:off x="515925" y="-1158"/>
              <a:ext cx="0" cy="3981600"/>
            </a:xfrm>
            <a:prstGeom prst="straightConnector1">
              <a:avLst/>
            </a:prstGeom>
            <a:noFill/>
            <a:ln w="9525" cap="flat" cmpd="sng">
              <a:solidFill>
                <a:srgbClr val="595959"/>
              </a:solidFill>
              <a:prstDash val="solid"/>
              <a:round/>
              <a:headEnd type="none" w="sm" len="sm"/>
              <a:tailEnd type="none" w="sm" len="sm"/>
            </a:ln>
          </p:spPr>
        </p:cxnSp>
        <p:cxnSp>
          <p:nvCxnSpPr>
            <p:cNvPr id="906" name="Google Shape;906;p80"/>
            <p:cNvCxnSpPr/>
            <p:nvPr/>
          </p:nvCxnSpPr>
          <p:spPr>
            <a:xfrm>
              <a:off x="8666025" y="-1158"/>
              <a:ext cx="0" cy="1902000"/>
            </a:xfrm>
            <a:prstGeom prst="straightConnector1">
              <a:avLst/>
            </a:prstGeom>
            <a:noFill/>
            <a:ln w="9525" cap="flat" cmpd="sng">
              <a:solidFill>
                <a:srgbClr val="595959"/>
              </a:solidFill>
              <a:prstDash val="solid"/>
              <a:round/>
              <a:headEnd type="none" w="sm" len="sm"/>
              <a:tailEnd type="none" w="sm" len="sm"/>
            </a:ln>
          </p:spPr>
        </p:cxnSp>
        <p:grpSp>
          <p:nvGrpSpPr>
            <p:cNvPr id="907" name="Google Shape;907;p80"/>
            <p:cNvGrpSpPr/>
            <p:nvPr/>
          </p:nvGrpSpPr>
          <p:grpSpPr>
            <a:xfrm rot="10800000">
              <a:off x="343275" y="3300779"/>
              <a:ext cx="344736" cy="345385"/>
              <a:chOff x="7353050" y="316275"/>
              <a:chExt cx="292025" cy="292575"/>
            </a:xfrm>
          </p:grpSpPr>
          <p:sp>
            <p:nvSpPr>
              <p:cNvPr id="908" name="Google Shape;908;p8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8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8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8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2" name="Google Shape;912;p80"/>
            <p:cNvGrpSpPr/>
            <p:nvPr/>
          </p:nvGrpSpPr>
          <p:grpSpPr>
            <a:xfrm rot="10800000">
              <a:off x="8520013" y="714742"/>
              <a:ext cx="292025" cy="292575"/>
              <a:chOff x="7353050" y="316275"/>
              <a:chExt cx="292025" cy="292575"/>
            </a:xfrm>
          </p:grpSpPr>
          <p:sp>
            <p:nvSpPr>
              <p:cNvPr id="913" name="Google Shape;913;p8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8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8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8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7" name="Google Shape;917;p80"/>
            <p:cNvGrpSpPr/>
            <p:nvPr/>
          </p:nvGrpSpPr>
          <p:grpSpPr>
            <a:xfrm rot="10800000">
              <a:off x="261711" y="465077"/>
              <a:ext cx="507562" cy="507984"/>
              <a:chOff x="8064275" y="887850"/>
              <a:chExt cx="581800" cy="582350"/>
            </a:xfrm>
          </p:grpSpPr>
          <p:sp>
            <p:nvSpPr>
              <p:cNvPr id="918" name="Google Shape;918;p8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8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8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8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8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8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924"/>
        <p:cNvGrpSpPr/>
        <p:nvPr/>
      </p:nvGrpSpPr>
      <p:grpSpPr>
        <a:xfrm>
          <a:off x="0" y="0"/>
          <a:ext cx="0" cy="0"/>
          <a:chOff x="0" y="0"/>
          <a:chExt cx="0" cy="0"/>
        </a:xfrm>
      </p:grpSpPr>
      <p:grpSp>
        <p:nvGrpSpPr>
          <p:cNvPr id="925" name="Google Shape;925;p81"/>
          <p:cNvGrpSpPr/>
          <p:nvPr/>
        </p:nvGrpSpPr>
        <p:grpSpPr>
          <a:xfrm>
            <a:off x="432850" y="0"/>
            <a:ext cx="8278300" cy="5165700"/>
            <a:chOff x="432850" y="0"/>
            <a:chExt cx="8278300" cy="5165700"/>
          </a:xfrm>
        </p:grpSpPr>
        <p:cxnSp>
          <p:nvCxnSpPr>
            <p:cNvPr id="926" name="Google Shape;926;p81"/>
            <p:cNvCxnSpPr/>
            <p:nvPr/>
          </p:nvCxnSpPr>
          <p:spPr>
            <a:xfrm rot="10800000">
              <a:off x="8420275" y="2664300"/>
              <a:ext cx="0" cy="2501400"/>
            </a:xfrm>
            <a:prstGeom prst="straightConnector1">
              <a:avLst/>
            </a:prstGeom>
            <a:noFill/>
            <a:ln w="9525" cap="flat" cmpd="sng">
              <a:solidFill>
                <a:srgbClr val="595959"/>
              </a:solidFill>
              <a:prstDash val="solid"/>
              <a:round/>
              <a:headEnd type="none" w="sm" len="sm"/>
              <a:tailEnd type="none" w="sm" len="sm"/>
            </a:ln>
          </p:spPr>
        </p:cxnSp>
        <p:grpSp>
          <p:nvGrpSpPr>
            <p:cNvPr id="927" name="Google Shape;927;p81"/>
            <p:cNvGrpSpPr/>
            <p:nvPr/>
          </p:nvGrpSpPr>
          <p:grpSpPr>
            <a:xfrm>
              <a:off x="8129350" y="4292175"/>
              <a:ext cx="581800" cy="582350"/>
              <a:chOff x="8064275" y="887850"/>
              <a:chExt cx="581800" cy="582350"/>
            </a:xfrm>
          </p:grpSpPr>
          <p:sp>
            <p:nvSpPr>
              <p:cNvPr id="928" name="Google Shape;928;p8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8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8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8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8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8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4" name="Google Shape;934;p81"/>
            <p:cNvGrpSpPr/>
            <p:nvPr/>
          </p:nvGrpSpPr>
          <p:grpSpPr>
            <a:xfrm>
              <a:off x="8274238" y="3720600"/>
              <a:ext cx="292025" cy="292575"/>
              <a:chOff x="7353050" y="316275"/>
              <a:chExt cx="292025" cy="292575"/>
            </a:xfrm>
          </p:grpSpPr>
          <p:sp>
            <p:nvSpPr>
              <p:cNvPr id="935" name="Google Shape;935;p8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8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8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8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9" name="Google Shape;939;p81"/>
            <p:cNvGrpSpPr/>
            <p:nvPr/>
          </p:nvGrpSpPr>
          <p:grpSpPr>
            <a:xfrm>
              <a:off x="8332763" y="3212475"/>
              <a:ext cx="175000" cy="175000"/>
              <a:chOff x="8792300" y="321275"/>
              <a:chExt cx="175000" cy="175000"/>
            </a:xfrm>
          </p:grpSpPr>
          <p:sp>
            <p:nvSpPr>
              <p:cNvPr id="940" name="Google Shape;940;p8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8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8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8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44" name="Google Shape;944;p81"/>
            <p:cNvCxnSpPr/>
            <p:nvPr/>
          </p:nvCxnSpPr>
          <p:spPr>
            <a:xfrm>
              <a:off x="723725" y="613"/>
              <a:ext cx="0" cy="2501400"/>
            </a:xfrm>
            <a:prstGeom prst="straightConnector1">
              <a:avLst/>
            </a:prstGeom>
            <a:noFill/>
            <a:ln w="9525" cap="flat" cmpd="sng">
              <a:solidFill>
                <a:srgbClr val="595959"/>
              </a:solidFill>
              <a:prstDash val="solid"/>
              <a:round/>
              <a:headEnd type="none" w="sm" len="sm"/>
              <a:tailEnd type="none" w="sm" len="sm"/>
            </a:ln>
          </p:spPr>
        </p:cxnSp>
        <p:grpSp>
          <p:nvGrpSpPr>
            <p:cNvPr id="945" name="Google Shape;945;p81"/>
            <p:cNvGrpSpPr/>
            <p:nvPr/>
          </p:nvGrpSpPr>
          <p:grpSpPr>
            <a:xfrm rot="10800000">
              <a:off x="432850" y="291788"/>
              <a:ext cx="581800" cy="582350"/>
              <a:chOff x="8064275" y="887850"/>
              <a:chExt cx="581800" cy="582350"/>
            </a:xfrm>
          </p:grpSpPr>
          <p:sp>
            <p:nvSpPr>
              <p:cNvPr id="946" name="Google Shape;946;p8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8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8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8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8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8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2" name="Google Shape;952;p81"/>
            <p:cNvGrpSpPr/>
            <p:nvPr/>
          </p:nvGrpSpPr>
          <p:grpSpPr>
            <a:xfrm rot="10800000">
              <a:off x="577738" y="1153138"/>
              <a:ext cx="292025" cy="292575"/>
              <a:chOff x="7353050" y="316275"/>
              <a:chExt cx="292025" cy="292575"/>
            </a:xfrm>
          </p:grpSpPr>
          <p:sp>
            <p:nvSpPr>
              <p:cNvPr id="953" name="Google Shape;953;p8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8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8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8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7" name="Google Shape;957;p81"/>
            <p:cNvGrpSpPr/>
            <p:nvPr/>
          </p:nvGrpSpPr>
          <p:grpSpPr>
            <a:xfrm rot="10800000">
              <a:off x="636238" y="1778838"/>
              <a:ext cx="175000" cy="175000"/>
              <a:chOff x="8792300" y="321275"/>
              <a:chExt cx="175000" cy="175000"/>
            </a:xfrm>
          </p:grpSpPr>
          <p:sp>
            <p:nvSpPr>
              <p:cNvPr id="958" name="Google Shape;958;p8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8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8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8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2" name="Google Shape;962;p81"/>
            <p:cNvGrpSpPr/>
            <p:nvPr/>
          </p:nvGrpSpPr>
          <p:grpSpPr>
            <a:xfrm>
              <a:off x="432850" y="2003163"/>
              <a:ext cx="175013" cy="27000"/>
              <a:chOff x="5662375" y="212375"/>
              <a:chExt cx="175013" cy="27000"/>
            </a:xfrm>
          </p:grpSpPr>
          <p:sp>
            <p:nvSpPr>
              <p:cNvPr id="963" name="Google Shape;963;p8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8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8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6" name="Google Shape;966;p81"/>
            <p:cNvGrpSpPr/>
            <p:nvPr/>
          </p:nvGrpSpPr>
          <p:grpSpPr>
            <a:xfrm>
              <a:off x="788100" y="208488"/>
              <a:ext cx="175013" cy="27000"/>
              <a:chOff x="5662375" y="212375"/>
              <a:chExt cx="175013" cy="27000"/>
            </a:xfrm>
          </p:grpSpPr>
          <p:sp>
            <p:nvSpPr>
              <p:cNvPr id="967" name="Google Shape;967;p8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8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8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0" name="Google Shape;970;p81"/>
            <p:cNvGrpSpPr/>
            <p:nvPr/>
          </p:nvGrpSpPr>
          <p:grpSpPr>
            <a:xfrm>
              <a:off x="8129350" y="4988725"/>
              <a:ext cx="175013" cy="27000"/>
              <a:chOff x="5662375" y="212375"/>
              <a:chExt cx="175013" cy="27000"/>
            </a:xfrm>
          </p:grpSpPr>
          <p:sp>
            <p:nvSpPr>
              <p:cNvPr id="971" name="Google Shape;971;p8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8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8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4" name="Google Shape;974;p81"/>
            <p:cNvGrpSpPr/>
            <p:nvPr/>
          </p:nvGrpSpPr>
          <p:grpSpPr>
            <a:xfrm>
              <a:off x="8497550" y="3429425"/>
              <a:ext cx="175013" cy="27000"/>
              <a:chOff x="5662375" y="212375"/>
              <a:chExt cx="175013" cy="27000"/>
            </a:xfrm>
          </p:grpSpPr>
          <p:sp>
            <p:nvSpPr>
              <p:cNvPr id="975" name="Google Shape;975;p8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8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8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78" name="Google Shape;978;p81"/>
            <p:cNvCxnSpPr/>
            <p:nvPr/>
          </p:nvCxnSpPr>
          <p:spPr>
            <a:xfrm>
              <a:off x="8407225" y="0"/>
              <a:ext cx="0" cy="2160900"/>
            </a:xfrm>
            <a:prstGeom prst="straightConnector1">
              <a:avLst/>
            </a:prstGeom>
            <a:noFill/>
            <a:ln w="9525" cap="flat" cmpd="sng">
              <a:solidFill>
                <a:srgbClr val="595959"/>
              </a:solidFill>
              <a:prstDash val="solid"/>
              <a:round/>
              <a:headEnd type="none" w="sm" len="sm"/>
              <a:tailEnd type="none" w="sm" len="sm"/>
            </a:ln>
          </p:spPr>
        </p:cxnSp>
        <p:cxnSp>
          <p:nvCxnSpPr>
            <p:cNvPr id="979" name="Google Shape;979;p81"/>
            <p:cNvCxnSpPr/>
            <p:nvPr/>
          </p:nvCxnSpPr>
          <p:spPr>
            <a:xfrm>
              <a:off x="718025" y="2985634"/>
              <a:ext cx="0" cy="2160900"/>
            </a:xfrm>
            <a:prstGeom prst="straightConnector1">
              <a:avLst/>
            </a:prstGeom>
            <a:noFill/>
            <a:ln w="9525" cap="flat" cmpd="sng">
              <a:solidFill>
                <a:srgbClr val="595959"/>
              </a:solidFill>
              <a:prstDash val="solid"/>
              <a:round/>
              <a:headEnd type="none" w="sm" len="sm"/>
              <a:tailEnd type="none" w="sm" len="sm"/>
            </a:ln>
          </p:spPr>
        </p:cxnSp>
        <p:sp>
          <p:nvSpPr>
            <p:cNvPr id="980" name="Google Shape;980;p81"/>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81"/>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81"/>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81"/>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
        <p:cNvGrpSpPr/>
        <p:nvPr/>
      </p:nvGrpSpPr>
      <p:grpSpPr>
        <a:xfrm>
          <a:off x="0" y="0"/>
          <a:ext cx="0" cy="0"/>
          <a:chOff x="0" y="0"/>
          <a:chExt cx="0" cy="0"/>
        </a:xfrm>
      </p:grpSpPr>
      <p:sp>
        <p:nvSpPr>
          <p:cNvPr id="9" name="Google Shape;9;p64"/>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10" name="Google Shape;10;p64"/>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 name="Google Shape;11;p64"/>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 name="Google Shape;12;p64"/>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3" name="Google Shape;13;p64"/>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4" name="Google Shape;14;p64"/>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5" name="Google Shape;15;p64"/>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 name="Google Shape;16;p64"/>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7" name="Google Shape;17;p64"/>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8" name="Google Shape;18;p64"/>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19" name="Google Shape;19;p64"/>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20" name="Google Shape;20;p64"/>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21" name="Google Shape;21;p64"/>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984"/>
        <p:cNvGrpSpPr/>
        <p:nvPr/>
      </p:nvGrpSpPr>
      <p:grpSpPr>
        <a:xfrm>
          <a:off x="0" y="0"/>
          <a:ext cx="0" cy="0"/>
          <a:chOff x="0" y="0"/>
          <a:chExt cx="0" cy="0"/>
        </a:xfrm>
      </p:grpSpPr>
      <p:grpSp>
        <p:nvGrpSpPr>
          <p:cNvPr id="985" name="Google Shape;985;p82"/>
          <p:cNvGrpSpPr/>
          <p:nvPr/>
        </p:nvGrpSpPr>
        <p:grpSpPr>
          <a:xfrm>
            <a:off x="-6867" y="-6625"/>
            <a:ext cx="9152342" cy="5102050"/>
            <a:chOff x="-6867" y="-6625"/>
            <a:chExt cx="9152342" cy="5102050"/>
          </a:xfrm>
        </p:grpSpPr>
        <p:cxnSp>
          <p:nvCxnSpPr>
            <p:cNvPr id="986" name="Google Shape;986;p82"/>
            <p:cNvCxnSpPr/>
            <p:nvPr/>
          </p:nvCxnSpPr>
          <p:spPr>
            <a:xfrm>
              <a:off x="2904283"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987" name="Google Shape;987;p82"/>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988" name="Google Shape;988;p82"/>
            <p:cNvCxnSpPr/>
            <p:nvPr/>
          </p:nvCxnSpPr>
          <p:spPr>
            <a:xfrm>
              <a:off x="259558"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989" name="Google Shape;989;p82"/>
            <p:cNvCxnSpPr/>
            <p:nvPr/>
          </p:nvCxnSpPr>
          <p:spPr>
            <a:xfrm>
              <a:off x="-6867"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990" name="Google Shape;990;p82"/>
            <p:cNvGrpSpPr/>
            <p:nvPr/>
          </p:nvGrpSpPr>
          <p:grpSpPr>
            <a:xfrm flipH="1">
              <a:off x="1278333" y="4513075"/>
              <a:ext cx="581800" cy="582350"/>
              <a:chOff x="8064275" y="887850"/>
              <a:chExt cx="581800" cy="582350"/>
            </a:xfrm>
          </p:grpSpPr>
          <p:sp>
            <p:nvSpPr>
              <p:cNvPr id="991" name="Google Shape;991;p8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8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8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8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8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8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7" name="Google Shape;997;p82"/>
            <p:cNvGrpSpPr/>
            <p:nvPr/>
          </p:nvGrpSpPr>
          <p:grpSpPr>
            <a:xfrm flipH="1">
              <a:off x="2747608" y="4340463"/>
              <a:ext cx="292025" cy="292575"/>
              <a:chOff x="7353050" y="316275"/>
              <a:chExt cx="292025" cy="292575"/>
            </a:xfrm>
          </p:grpSpPr>
          <p:sp>
            <p:nvSpPr>
              <p:cNvPr id="998" name="Google Shape;998;p8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8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8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8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2" name="Google Shape;1002;p82"/>
            <p:cNvGrpSpPr/>
            <p:nvPr/>
          </p:nvGrpSpPr>
          <p:grpSpPr>
            <a:xfrm flipH="1">
              <a:off x="171308" y="4315025"/>
              <a:ext cx="175000" cy="175000"/>
              <a:chOff x="8792300" y="321275"/>
              <a:chExt cx="175000" cy="175000"/>
            </a:xfrm>
          </p:grpSpPr>
          <p:sp>
            <p:nvSpPr>
              <p:cNvPr id="1003" name="Google Shape;1003;p8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8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8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8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7" name="Google Shape;1007;p82"/>
            <p:cNvGrpSpPr/>
            <p:nvPr/>
          </p:nvGrpSpPr>
          <p:grpSpPr>
            <a:xfrm>
              <a:off x="3873197" y="4657550"/>
              <a:ext cx="293111" cy="293388"/>
              <a:chOff x="3164039" y="430875"/>
              <a:chExt cx="293111" cy="293388"/>
            </a:xfrm>
          </p:grpSpPr>
          <p:sp>
            <p:nvSpPr>
              <p:cNvPr id="1008" name="Google Shape;1008;p8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8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8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8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8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8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4" name="Google Shape;1014;p82"/>
            <p:cNvGrpSpPr/>
            <p:nvPr/>
          </p:nvGrpSpPr>
          <p:grpSpPr>
            <a:xfrm flipH="1">
              <a:off x="242270" y="4142425"/>
              <a:ext cx="175013" cy="27000"/>
              <a:chOff x="5662375" y="212375"/>
              <a:chExt cx="175013" cy="27000"/>
            </a:xfrm>
          </p:grpSpPr>
          <p:sp>
            <p:nvSpPr>
              <p:cNvPr id="1015" name="Google Shape;1015;p8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8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8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18" name="Google Shape;1018;p82"/>
            <p:cNvCxnSpPr/>
            <p:nvPr/>
          </p:nvCxnSpPr>
          <p:spPr>
            <a:xfrm rot="10800000">
              <a:off x="5995050" y="226600"/>
              <a:ext cx="1504500" cy="224700"/>
            </a:xfrm>
            <a:prstGeom prst="straightConnector1">
              <a:avLst/>
            </a:prstGeom>
            <a:noFill/>
            <a:ln w="9525" cap="flat" cmpd="sng">
              <a:solidFill>
                <a:schemeClr val="dk2"/>
              </a:solidFill>
              <a:prstDash val="solid"/>
              <a:round/>
              <a:headEnd type="none" w="sm" len="sm"/>
              <a:tailEnd type="none" w="sm" len="sm"/>
            </a:ln>
          </p:spPr>
        </p:cxnSp>
        <p:cxnSp>
          <p:nvCxnSpPr>
            <p:cNvPr id="1019" name="Google Shape;1019;p82"/>
            <p:cNvCxnSpPr/>
            <p:nvPr/>
          </p:nvCxnSpPr>
          <p:spPr>
            <a:xfrm rot="10800000">
              <a:off x="7512925" y="45785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020" name="Google Shape;1020;p82"/>
            <p:cNvCxnSpPr/>
            <p:nvPr/>
          </p:nvCxnSpPr>
          <p:spPr>
            <a:xfrm flipH="1">
              <a:off x="8348975" y="-6625"/>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021" name="Google Shape;1021;p82"/>
            <p:cNvGrpSpPr/>
            <p:nvPr/>
          </p:nvGrpSpPr>
          <p:grpSpPr>
            <a:xfrm>
              <a:off x="8064275" y="1040250"/>
              <a:ext cx="581800" cy="582350"/>
              <a:chOff x="8064275" y="887850"/>
              <a:chExt cx="581800" cy="582350"/>
            </a:xfrm>
          </p:grpSpPr>
          <p:sp>
            <p:nvSpPr>
              <p:cNvPr id="1022" name="Google Shape;1022;p8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8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8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8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8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8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8" name="Google Shape;1028;p82"/>
            <p:cNvGrpSpPr/>
            <p:nvPr/>
          </p:nvGrpSpPr>
          <p:grpSpPr>
            <a:xfrm>
              <a:off x="7353050" y="316275"/>
              <a:ext cx="292025" cy="292575"/>
              <a:chOff x="7353050" y="316275"/>
              <a:chExt cx="292025" cy="292575"/>
            </a:xfrm>
          </p:grpSpPr>
          <p:sp>
            <p:nvSpPr>
              <p:cNvPr id="1029" name="Google Shape;1029;p8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8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8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8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3" name="Google Shape;1033;p82"/>
            <p:cNvGrpSpPr/>
            <p:nvPr/>
          </p:nvGrpSpPr>
          <p:grpSpPr>
            <a:xfrm>
              <a:off x="8792300" y="321275"/>
              <a:ext cx="175000" cy="175000"/>
              <a:chOff x="8792300" y="321275"/>
              <a:chExt cx="175000" cy="175000"/>
            </a:xfrm>
          </p:grpSpPr>
          <p:sp>
            <p:nvSpPr>
              <p:cNvPr id="1034" name="Google Shape;1034;p8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8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8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8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8" name="Google Shape;1038;p82"/>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82"/>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82"/>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82"/>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82"/>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2"/>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4" name="Google Shape;1044;p82"/>
            <p:cNvGrpSpPr/>
            <p:nvPr/>
          </p:nvGrpSpPr>
          <p:grpSpPr>
            <a:xfrm>
              <a:off x="8490050" y="170875"/>
              <a:ext cx="175013" cy="27000"/>
              <a:chOff x="5662375" y="212375"/>
              <a:chExt cx="175013" cy="27000"/>
            </a:xfrm>
          </p:grpSpPr>
          <p:sp>
            <p:nvSpPr>
              <p:cNvPr id="1045" name="Google Shape;1045;p8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8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8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8" name="Google Shape;1048;p82"/>
            <p:cNvGrpSpPr/>
            <p:nvPr/>
          </p:nvGrpSpPr>
          <p:grpSpPr>
            <a:xfrm>
              <a:off x="8678350" y="1658000"/>
              <a:ext cx="175013" cy="27000"/>
              <a:chOff x="5662375" y="212375"/>
              <a:chExt cx="175013" cy="27000"/>
            </a:xfrm>
          </p:grpSpPr>
          <p:sp>
            <p:nvSpPr>
              <p:cNvPr id="1049" name="Google Shape;1049;p8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8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8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65"/>
          <p:cNvGrpSpPr/>
          <p:nvPr/>
        </p:nvGrpSpPr>
        <p:grpSpPr>
          <a:xfrm>
            <a:off x="2132649" y="713253"/>
            <a:ext cx="4878702" cy="3717004"/>
            <a:chOff x="399425" y="238125"/>
            <a:chExt cx="6810025" cy="5187000"/>
          </a:xfrm>
        </p:grpSpPr>
        <p:sp>
          <p:nvSpPr>
            <p:cNvPr id="24" name="Google Shape;24;p65"/>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5"/>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65"/>
          <p:cNvSpPr txBox="1">
            <a:spLocks noGrp="1"/>
          </p:cNvSpPr>
          <p:nvPr>
            <p:ph type="title"/>
          </p:nvPr>
        </p:nvSpPr>
        <p:spPr>
          <a:xfrm>
            <a:off x="2971800" y="2231136"/>
            <a:ext cx="3200400" cy="80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 name="Google Shape;27;p65"/>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28" name="Google Shape;28;p65"/>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29" name="Google Shape;29;p65"/>
          <p:cNvGrpSpPr/>
          <p:nvPr/>
        </p:nvGrpSpPr>
        <p:grpSpPr>
          <a:xfrm>
            <a:off x="432850" y="0"/>
            <a:ext cx="8278300" cy="5165700"/>
            <a:chOff x="432850" y="0"/>
            <a:chExt cx="8278300" cy="5165700"/>
          </a:xfrm>
        </p:grpSpPr>
        <p:cxnSp>
          <p:nvCxnSpPr>
            <p:cNvPr id="30" name="Google Shape;30;p65"/>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31" name="Google Shape;31;p65"/>
            <p:cNvGrpSpPr/>
            <p:nvPr/>
          </p:nvGrpSpPr>
          <p:grpSpPr>
            <a:xfrm>
              <a:off x="8129350" y="4292175"/>
              <a:ext cx="581800" cy="582350"/>
              <a:chOff x="8064275" y="887850"/>
              <a:chExt cx="581800" cy="582350"/>
            </a:xfrm>
          </p:grpSpPr>
          <p:sp>
            <p:nvSpPr>
              <p:cNvPr id="32" name="Google Shape;32;p6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 name="Google Shape;38;p65"/>
            <p:cNvGrpSpPr/>
            <p:nvPr/>
          </p:nvGrpSpPr>
          <p:grpSpPr>
            <a:xfrm>
              <a:off x="8274238" y="3720600"/>
              <a:ext cx="292025" cy="292575"/>
              <a:chOff x="7353050" y="316275"/>
              <a:chExt cx="292025" cy="292575"/>
            </a:xfrm>
          </p:grpSpPr>
          <p:sp>
            <p:nvSpPr>
              <p:cNvPr id="39" name="Google Shape;39;p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3;p65"/>
            <p:cNvGrpSpPr/>
            <p:nvPr/>
          </p:nvGrpSpPr>
          <p:grpSpPr>
            <a:xfrm>
              <a:off x="8332763" y="3212475"/>
              <a:ext cx="175000" cy="175000"/>
              <a:chOff x="8792300" y="321275"/>
              <a:chExt cx="175000" cy="175000"/>
            </a:xfrm>
          </p:grpSpPr>
          <p:sp>
            <p:nvSpPr>
              <p:cNvPr id="44" name="Google Shape;44;p6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8" name="Google Shape;48;p65"/>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49" name="Google Shape;49;p65"/>
            <p:cNvGrpSpPr/>
            <p:nvPr/>
          </p:nvGrpSpPr>
          <p:grpSpPr>
            <a:xfrm rot="10800000">
              <a:off x="432850" y="291788"/>
              <a:ext cx="581800" cy="582350"/>
              <a:chOff x="8064275" y="887850"/>
              <a:chExt cx="581800" cy="582350"/>
            </a:xfrm>
          </p:grpSpPr>
          <p:sp>
            <p:nvSpPr>
              <p:cNvPr id="50" name="Google Shape;50;p6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 name="Google Shape;56;p65"/>
            <p:cNvGrpSpPr/>
            <p:nvPr/>
          </p:nvGrpSpPr>
          <p:grpSpPr>
            <a:xfrm rot="10800000">
              <a:off x="577738" y="1153138"/>
              <a:ext cx="292025" cy="292575"/>
              <a:chOff x="7353050" y="316275"/>
              <a:chExt cx="292025" cy="292575"/>
            </a:xfrm>
          </p:grpSpPr>
          <p:sp>
            <p:nvSpPr>
              <p:cNvPr id="57" name="Google Shape;57;p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65"/>
            <p:cNvGrpSpPr/>
            <p:nvPr/>
          </p:nvGrpSpPr>
          <p:grpSpPr>
            <a:xfrm rot="10800000">
              <a:off x="636238" y="1778838"/>
              <a:ext cx="175000" cy="175000"/>
              <a:chOff x="8792300" y="321275"/>
              <a:chExt cx="175000" cy="175000"/>
            </a:xfrm>
          </p:grpSpPr>
          <p:sp>
            <p:nvSpPr>
              <p:cNvPr id="62" name="Google Shape;62;p6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 name="Google Shape;66;p65"/>
            <p:cNvGrpSpPr/>
            <p:nvPr/>
          </p:nvGrpSpPr>
          <p:grpSpPr>
            <a:xfrm>
              <a:off x="432850" y="2003163"/>
              <a:ext cx="175013" cy="27000"/>
              <a:chOff x="5662375" y="212375"/>
              <a:chExt cx="175013" cy="27000"/>
            </a:xfrm>
          </p:grpSpPr>
          <p:sp>
            <p:nvSpPr>
              <p:cNvPr id="67" name="Google Shape;67;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 name="Google Shape;70;p65"/>
            <p:cNvGrpSpPr/>
            <p:nvPr/>
          </p:nvGrpSpPr>
          <p:grpSpPr>
            <a:xfrm>
              <a:off x="788100" y="208488"/>
              <a:ext cx="175013" cy="27000"/>
              <a:chOff x="5662375" y="212375"/>
              <a:chExt cx="175013" cy="27000"/>
            </a:xfrm>
          </p:grpSpPr>
          <p:sp>
            <p:nvSpPr>
              <p:cNvPr id="71" name="Google Shape;71;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65"/>
            <p:cNvGrpSpPr/>
            <p:nvPr/>
          </p:nvGrpSpPr>
          <p:grpSpPr>
            <a:xfrm>
              <a:off x="8129350" y="4988725"/>
              <a:ext cx="175013" cy="27000"/>
              <a:chOff x="5662375" y="212375"/>
              <a:chExt cx="175013" cy="27000"/>
            </a:xfrm>
          </p:grpSpPr>
          <p:sp>
            <p:nvSpPr>
              <p:cNvPr id="75" name="Google Shape;75;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 name="Google Shape;78;p65"/>
            <p:cNvGrpSpPr/>
            <p:nvPr/>
          </p:nvGrpSpPr>
          <p:grpSpPr>
            <a:xfrm>
              <a:off x="8497550" y="3429425"/>
              <a:ext cx="175013" cy="27000"/>
              <a:chOff x="5662375" y="212375"/>
              <a:chExt cx="175013" cy="27000"/>
            </a:xfrm>
          </p:grpSpPr>
          <p:sp>
            <p:nvSpPr>
              <p:cNvPr id="79" name="Google Shape;79;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2" name="Google Shape;82;p65"/>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65"/>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84" name="Google Shape;84;p6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6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6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88"/>
        <p:cNvGrpSpPr/>
        <p:nvPr/>
      </p:nvGrpSpPr>
      <p:grpSpPr>
        <a:xfrm>
          <a:off x="0" y="0"/>
          <a:ext cx="0" cy="0"/>
          <a:chOff x="0" y="0"/>
          <a:chExt cx="0" cy="0"/>
        </a:xfrm>
      </p:grpSpPr>
      <p:sp>
        <p:nvSpPr>
          <p:cNvPr id="89" name="Google Shape;89;p66"/>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90" name="Google Shape;90;p66"/>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91" name="Google Shape;91;p66"/>
          <p:cNvCxnSpPr/>
          <p:nvPr/>
        </p:nvCxnSpPr>
        <p:spPr>
          <a:xfrm rot="10800000">
            <a:off x="303000" y="3359375"/>
            <a:ext cx="151800" cy="957300"/>
          </a:xfrm>
          <a:prstGeom prst="straightConnector1">
            <a:avLst/>
          </a:prstGeom>
          <a:noFill/>
          <a:ln w="9525" cap="flat" cmpd="sng">
            <a:solidFill>
              <a:schemeClr val="dk1"/>
            </a:solidFill>
            <a:prstDash val="solid"/>
            <a:round/>
            <a:headEnd type="none" w="sm" len="sm"/>
            <a:tailEnd type="none" w="sm" len="sm"/>
          </a:ln>
        </p:spPr>
      </p:cxnSp>
      <p:cxnSp>
        <p:nvCxnSpPr>
          <p:cNvPr id="92" name="Google Shape;92;p66"/>
          <p:cNvCxnSpPr/>
          <p:nvPr/>
        </p:nvCxnSpPr>
        <p:spPr>
          <a:xfrm rot="10800000" flipH="1">
            <a:off x="0" y="4332550"/>
            <a:ext cx="446700" cy="663900"/>
          </a:xfrm>
          <a:prstGeom prst="straightConnector1">
            <a:avLst/>
          </a:prstGeom>
          <a:noFill/>
          <a:ln w="9525" cap="flat" cmpd="sng">
            <a:solidFill>
              <a:schemeClr val="dk1"/>
            </a:solidFill>
            <a:prstDash val="solid"/>
            <a:round/>
            <a:headEnd type="none" w="sm" len="sm"/>
            <a:tailEnd type="none" w="sm" len="sm"/>
          </a:ln>
        </p:spPr>
      </p:cxnSp>
      <p:grpSp>
        <p:nvGrpSpPr>
          <p:cNvPr id="93" name="Google Shape;93;p66"/>
          <p:cNvGrpSpPr/>
          <p:nvPr/>
        </p:nvGrpSpPr>
        <p:grpSpPr>
          <a:xfrm flipH="1">
            <a:off x="300738" y="4167800"/>
            <a:ext cx="292025" cy="292575"/>
            <a:chOff x="7353050" y="316275"/>
            <a:chExt cx="292025" cy="292575"/>
          </a:xfrm>
        </p:grpSpPr>
        <p:sp>
          <p:nvSpPr>
            <p:cNvPr id="94" name="Google Shape;94;p6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6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66"/>
          <p:cNvGrpSpPr/>
          <p:nvPr/>
        </p:nvGrpSpPr>
        <p:grpSpPr>
          <a:xfrm>
            <a:off x="148789" y="3224300"/>
            <a:ext cx="293111" cy="293388"/>
            <a:chOff x="3164039" y="430875"/>
            <a:chExt cx="293111" cy="293388"/>
          </a:xfrm>
        </p:grpSpPr>
        <p:sp>
          <p:nvSpPr>
            <p:cNvPr id="99" name="Google Shape;99;p6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6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5" name="Google Shape;105;p66"/>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66"/>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107" name="Google Shape;107;p66"/>
          <p:cNvGrpSpPr/>
          <p:nvPr/>
        </p:nvGrpSpPr>
        <p:grpSpPr>
          <a:xfrm>
            <a:off x="8064275" y="526925"/>
            <a:ext cx="581800" cy="582350"/>
            <a:chOff x="8064275" y="887850"/>
            <a:chExt cx="581800" cy="582350"/>
          </a:xfrm>
        </p:grpSpPr>
        <p:sp>
          <p:nvSpPr>
            <p:cNvPr id="108" name="Google Shape;108;p6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6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 name="Google Shape;114;p66"/>
          <p:cNvGrpSpPr/>
          <p:nvPr/>
        </p:nvGrpSpPr>
        <p:grpSpPr>
          <a:xfrm>
            <a:off x="7033875" y="170875"/>
            <a:ext cx="292025" cy="292575"/>
            <a:chOff x="7353050" y="316275"/>
            <a:chExt cx="292025" cy="292575"/>
          </a:xfrm>
        </p:grpSpPr>
        <p:sp>
          <p:nvSpPr>
            <p:cNvPr id="115" name="Google Shape;115;p6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6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6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6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66"/>
          <p:cNvGrpSpPr/>
          <p:nvPr/>
        </p:nvGrpSpPr>
        <p:grpSpPr>
          <a:xfrm>
            <a:off x="8757950" y="229650"/>
            <a:ext cx="175000" cy="175000"/>
            <a:chOff x="8792300" y="321275"/>
            <a:chExt cx="175000" cy="175000"/>
          </a:xfrm>
        </p:grpSpPr>
        <p:sp>
          <p:nvSpPr>
            <p:cNvPr id="120" name="Google Shape;120;p6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6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66"/>
          <p:cNvGrpSpPr/>
          <p:nvPr/>
        </p:nvGrpSpPr>
        <p:grpSpPr>
          <a:xfrm>
            <a:off x="8490050" y="170875"/>
            <a:ext cx="175013" cy="27000"/>
            <a:chOff x="5662375" y="212375"/>
            <a:chExt cx="175013" cy="27000"/>
          </a:xfrm>
        </p:grpSpPr>
        <p:sp>
          <p:nvSpPr>
            <p:cNvPr id="125" name="Google Shape;125;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 name="Google Shape;128;p66"/>
          <p:cNvGrpSpPr/>
          <p:nvPr/>
        </p:nvGrpSpPr>
        <p:grpSpPr>
          <a:xfrm>
            <a:off x="7916350" y="1124600"/>
            <a:ext cx="175013" cy="27000"/>
            <a:chOff x="5662375" y="212375"/>
            <a:chExt cx="175013" cy="27000"/>
          </a:xfrm>
        </p:grpSpPr>
        <p:sp>
          <p:nvSpPr>
            <p:cNvPr id="129" name="Google Shape;129;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32"/>
        <p:cNvGrpSpPr/>
        <p:nvPr/>
      </p:nvGrpSpPr>
      <p:grpSpPr>
        <a:xfrm>
          <a:off x="0" y="0"/>
          <a:ext cx="0" cy="0"/>
          <a:chOff x="0" y="0"/>
          <a:chExt cx="0" cy="0"/>
        </a:xfrm>
      </p:grpSpPr>
      <p:sp>
        <p:nvSpPr>
          <p:cNvPr id="133" name="Google Shape;133;p67"/>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134" name="Google Shape;134;p67"/>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67"/>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136" name="Google Shape;136;p67"/>
          <p:cNvGrpSpPr/>
          <p:nvPr/>
        </p:nvGrpSpPr>
        <p:grpSpPr>
          <a:xfrm flipH="1">
            <a:off x="431725" y="4183775"/>
            <a:ext cx="292025" cy="292575"/>
            <a:chOff x="7353050" y="316275"/>
            <a:chExt cx="292025" cy="292575"/>
          </a:xfrm>
        </p:grpSpPr>
        <p:sp>
          <p:nvSpPr>
            <p:cNvPr id="137" name="Google Shape;137;p6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 name="Google Shape;141;p67"/>
          <p:cNvGrpSpPr/>
          <p:nvPr/>
        </p:nvGrpSpPr>
        <p:grpSpPr>
          <a:xfrm>
            <a:off x="1075789" y="4604675"/>
            <a:ext cx="293111" cy="293388"/>
            <a:chOff x="3164039" y="430875"/>
            <a:chExt cx="293111" cy="293388"/>
          </a:xfrm>
        </p:grpSpPr>
        <p:sp>
          <p:nvSpPr>
            <p:cNvPr id="142" name="Google Shape;142;p6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8" name="Google Shape;148;p67"/>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49" name="Google Shape;149;p67"/>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50" name="Google Shape;150;p67"/>
          <p:cNvGrpSpPr/>
          <p:nvPr/>
        </p:nvGrpSpPr>
        <p:grpSpPr>
          <a:xfrm>
            <a:off x="8064275" y="526925"/>
            <a:ext cx="581800" cy="582350"/>
            <a:chOff x="8064275" y="887850"/>
            <a:chExt cx="581800" cy="582350"/>
          </a:xfrm>
        </p:grpSpPr>
        <p:sp>
          <p:nvSpPr>
            <p:cNvPr id="151" name="Google Shape;151;p6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 name="Google Shape;157;p67"/>
          <p:cNvGrpSpPr/>
          <p:nvPr/>
        </p:nvGrpSpPr>
        <p:grpSpPr>
          <a:xfrm>
            <a:off x="7033875" y="170875"/>
            <a:ext cx="292025" cy="292575"/>
            <a:chOff x="7353050" y="316275"/>
            <a:chExt cx="292025" cy="292575"/>
          </a:xfrm>
        </p:grpSpPr>
        <p:sp>
          <p:nvSpPr>
            <p:cNvPr id="158" name="Google Shape;158;p6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 name="Google Shape;162;p67"/>
          <p:cNvGrpSpPr/>
          <p:nvPr/>
        </p:nvGrpSpPr>
        <p:grpSpPr>
          <a:xfrm>
            <a:off x="8757950" y="229650"/>
            <a:ext cx="175000" cy="175000"/>
            <a:chOff x="8792300" y="321275"/>
            <a:chExt cx="175000" cy="175000"/>
          </a:xfrm>
        </p:grpSpPr>
        <p:sp>
          <p:nvSpPr>
            <p:cNvPr id="163" name="Google Shape;163;p6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 name="Google Shape;167;p67"/>
          <p:cNvGrpSpPr/>
          <p:nvPr/>
        </p:nvGrpSpPr>
        <p:grpSpPr>
          <a:xfrm>
            <a:off x="8490050" y="170875"/>
            <a:ext cx="175013" cy="27000"/>
            <a:chOff x="5662375" y="212375"/>
            <a:chExt cx="175013" cy="27000"/>
          </a:xfrm>
        </p:grpSpPr>
        <p:sp>
          <p:nvSpPr>
            <p:cNvPr id="168" name="Google Shape;168;p6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67"/>
          <p:cNvGrpSpPr/>
          <p:nvPr/>
        </p:nvGrpSpPr>
        <p:grpSpPr>
          <a:xfrm>
            <a:off x="7916350" y="1124600"/>
            <a:ext cx="175013" cy="27000"/>
            <a:chOff x="5662375" y="212375"/>
            <a:chExt cx="175013" cy="27000"/>
          </a:xfrm>
        </p:grpSpPr>
        <p:sp>
          <p:nvSpPr>
            <p:cNvPr id="172" name="Google Shape;172;p6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5"/>
        <p:cNvGrpSpPr/>
        <p:nvPr/>
      </p:nvGrpSpPr>
      <p:grpSpPr>
        <a:xfrm>
          <a:off x="0" y="0"/>
          <a:ext cx="0" cy="0"/>
          <a:chOff x="0" y="0"/>
          <a:chExt cx="0" cy="0"/>
        </a:xfrm>
      </p:grpSpPr>
      <p:grpSp>
        <p:nvGrpSpPr>
          <p:cNvPr id="176" name="Google Shape;176;p68"/>
          <p:cNvGrpSpPr/>
          <p:nvPr/>
        </p:nvGrpSpPr>
        <p:grpSpPr>
          <a:xfrm>
            <a:off x="1349626" y="598417"/>
            <a:ext cx="6453730" cy="3631136"/>
            <a:chOff x="365750" y="1285025"/>
            <a:chExt cx="6934275" cy="3315500"/>
          </a:xfrm>
        </p:grpSpPr>
        <p:sp>
          <p:nvSpPr>
            <p:cNvPr id="177" name="Google Shape;177;p6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 name="Google Shape;179;p68"/>
          <p:cNvSpPr txBox="1">
            <a:spLocks noGrp="1"/>
          </p:cNvSpPr>
          <p:nvPr>
            <p:ph type="title"/>
          </p:nvPr>
        </p:nvSpPr>
        <p:spPr>
          <a:xfrm>
            <a:off x="2624328" y="1620753"/>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80" name="Google Shape;180;p68"/>
          <p:cNvGrpSpPr/>
          <p:nvPr/>
        </p:nvGrpSpPr>
        <p:grpSpPr>
          <a:xfrm>
            <a:off x="-6867" y="-6625"/>
            <a:ext cx="9152342" cy="5102050"/>
            <a:chOff x="-6867" y="-6625"/>
            <a:chExt cx="9152342" cy="5102050"/>
          </a:xfrm>
        </p:grpSpPr>
        <p:cxnSp>
          <p:nvCxnSpPr>
            <p:cNvPr id="181" name="Google Shape;181;p68"/>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182" name="Google Shape;182;p6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183" name="Google Shape;183;p68"/>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184" name="Google Shape;184;p68"/>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185" name="Google Shape;185;p68"/>
            <p:cNvGrpSpPr/>
            <p:nvPr/>
          </p:nvGrpSpPr>
          <p:grpSpPr>
            <a:xfrm flipH="1">
              <a:off x="1278333" y="4513075"/>
              <a:ext cx="581800" cy="582350"/>
              <a:chOff x="8064275" y="887850"/>
              <a:chExt cx="581800" cy="582350"/>
            </a:xfrm>
          </p:grpSpPr>
          <p:sp>
            <p:nvSpPr>
              <p:cNvPr id="186" name="Google Shape;186;p6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68"/>
            <p:cNvGrpSpPr/>
            <p:nvPr/>
          </p:nvGrpSpPr>
          <p:grpSpPr>
            <a:xfrm flipH="1">
              <a:off x="2747608" y="4340463"/>
              <a:ext cx="292025" cy="292575"/>
              <a:chOff x="7353050" y="316275"/>
              <a:chExt cx="292025" cy="292575"/>
            </a:xfrm>
          </p:grpSpPr>
          <p:sp>
            <p:nvSpPr>
              <p:cNvPr id="193" name="Google Shape;193;p6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 name="Google Shape;197;p68"/>
            <p:cNvGrpSpPr/>
            <p:nvPr/>
          </p:nvGrpSpPr>
          <p:grpSpPr>
            <a:xfrm flipH="1">
              <a:off x="171308" y="4315025"/>
              <a:ext cx="175000" cy="175000"/>
              <a:chOff x="8792300" y="321275"/>
              <a:chExt cx="175000" cy="175000"/>
            </a:xfrm>
          </p:grpSpPr>
          <p:sp>
            <p:nvSpPr>
              <p:cNvPr id="198" name="Google Shape;198;p6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 name="Google Shape;202;p68"/>
            <p:cNvGrpSpPr/>
            <p:nvPr/>
          </p:nvGrpSpPr>
          <p:grpSpPr>
            <a:xfrm>
              <a:off x="3873197" y="4657550"/>
              <a:ext cx="293111" cy="293388"/>
              <a:chOff x="3164039" y="430875"/>
              <a:chExt cx="293111" cy="293388"/>
            </a:xfrm>
          </p:grpSpPr>
          <p:sp>
            <p:nvSpPr>
              <p:cNvPr id="203" name="Google Shape;203;p6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68"/>
            <p:cNvGrpSpPr/>
            <p:nvPr/>
          </p:nvGrpSpPr>
          <p:grpSpPr>
            <a:xfrm flipH="1">
              <a:off x="242270" y="4142425"/>
              <a:ext cx="175013" cy="27000"/>
              <a:chOff x="5662375" y="212375"/>
              <a:chExt cx="175013" cy="27000"/>
            </a:xfrm>
          </p:grpSpPr>
          <p:sp>
            <p:nvSpPr>
              <p:cNvPr id="210" name="Google Shape;210;p6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13" name="Google Shape;213;p68"/>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214" name="Google Shape;214;p68"/>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215" name="Google Shape;215;p68"/>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216" name="Google Shape;216;p68"/>
            <p:cNvGrpSpPr/>
            <p:nvPr/>
          </p:nvGrpSpPr>
          <p:grpSpPr>
            <a:xfrm>
              <a:off x="8064275" y="1040250"/>
              <a:ext cx="581800" cy="582350"/>
              <a:chOff x="8064275" y="887850"/>
              <a:chExt cx="581800" cy="582350"/>
            </a:xfrm>
          </p:grpSpPr>
          <p:sp>
            <p:nvSpPr>
              <p:cNvPr id="217" name="Google Shape;217;p6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68"/>
            <p:cNvGrpSpPr/>
            <p:nvPr/>
          </p:nvGrpSpPr>
          <p:grpSpPr>
            <a:xfrm>
              <a:off x="7353050" y="316275"/>
              <a:ext cx="292025" cy="292575"/>
              <a:chOff x="7353050" y="316275"/>
              <a:chExt cx="292025" cy="292575"/>
            </a:xfrm>
          </p:grpSpPr>
          <p:sp>
            <p:nvSpPr>
              <p:cNvPr id="224" name="Google Shape;224;p6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68"/>
            <p:cNvGrpSpPr/>
            <p:nvPr/>
          </p:nvGrpSpPr>
          <p:grpSpPr>
            <a:xfrm>
              <a:off x="8792300" y="321275"/>
              <a:ext cx="175000" cy="175000"/>
              <a:chOff x="8792300" y="321275"/>
              <a:chExt cx="175000" cy="175000"/>
            </a:xfrm>
          </p:grpSpPr>
          <p:sp>
            <p:nvSpPr>
              <p:cNvPr id="229" name="Google Shape;229;p6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 name="Google Shape;233;p6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9" name="Google Shape;239;p68"/>
            <p:cNvGrpSpPr/>
            <p:nvPr/>
          </p:nvGrpSpPr>
          <p:grpSpPr>
            <a:xfrm>
              <a:off x="8490050" y="170875"/>
              <a:ext cx="175013" cy="27000"/>
              <a:chOff x="5662375" y="212375"/>
              <a:chExt cx="175013" cy="27000"/>
            </a:xfrm>
          </p:grpSpPr>
          <p:sp>
            <p:nvSpPr>
              <p:cNvPr id="240" name="Google Shape;240;p6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 name="Google Shape;243;p68"/>
            <p:cNvGrpSpPr/>
            <p:nvPr/>
          </p:nvGrpSpPr>
          <p:grpSpPr>
            <a:xfrm>
              <a:off x="8678350" y="1658000"/>
              <a:ext cx="175013" cy="27000"/>
              <a:chOff x="5662375" y="212375"/>
              <a:chExt cx="175013" cy="27000"/>
            </a:xfrm>
          </p:grpSpPr>
          <p:sp>
            <p:nvSpPr>
              <p:cNvPr id="244" name="Google Shape;244;p6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247"/>
        <p:cNvGrpSpPr/>
        <p:nvPr/>
      </p:nvGrpSpPr>
      <p:grpSpPr>
        <a:xfrm>
          <a:off x="0" y="0"/>
          <a:ext cx="0" cy="0"/>
          <a:chOff x="0" y="0"/>
          <a:chExt cx="0" cy="0"/>
        </a:xfrm>
      </p:grpSpPr>
      <p:sp>
        <p:nvSpPr>
          <p:cNvPr id="248" name="Google Shape;248;p69"/>
          <p:cNvSpPr txBox="1">
            <a:spLocks noGrp="1"/>
          </p:cNvSpPr>
          <p:nvPr>
            <p:ph type="title"/>
          </p:nvPr>
        </p:nvSpPr>
        <p:spPr>
          <a:xfrm>
            <a:off x="3090672" y="338328"/>
            <a:ext cx="29628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49" name="Google Shape;249;p69"/>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0" name="Google Shape;250;p69"/>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51" name="Google Shape;251;p69"/>
          <p:cNvSpPr txBox="1">
            <a:spLocks noGrp="1"/>
          </p:cNvSpPr>
          <p:nvPr>
            <p:ph type="subTitle" idx="3"/>
          </p:nvPr>
        </p:nvSpPr>
        <p:spPr>
          <a:xfrm>
            <a:off x="3689552"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2" name="Google Shape;252;p69"/>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endParaRPr/>
          </a:p>
        </p:txBody>
      </p:sp>
      <p:sp>
        <p:nvSpPr>
          <p:cNvPr id="253" name="Google Shape;253;p69"/>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4" name="Google Shape;254;p69"/>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55" name="Google Shape;255;p69"/>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6" name="Google Shape;256;p69"/>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57" name="Google Shape;257;p69"/>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8" name="Google Shape;258;p69"/>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59" name="Google Shape;259;p69"/>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60" name="Google Shape;260;p69"/>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261" name="Google Shape;261;p69"/>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262" name="Google Shape;262;p69"/>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263" name="Google Shape;263;p69"/>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264" name="Google Shape;264;p69"/>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265" name="Google Shape;265;p69"/>
          <p:cNvGrpSpPr/>
          <p:nvPr/>
        </p:nvGrpSpPr>
        <p:grpSpPr>
          <a:xfrm flipH="1">
            <a:off x="1278333" y="4513075"/>
            <a:ext cx="581800" cy="582350"/>
            <a:chOff x="8064275" y="887850"/>
            <a:chExt cx="581800" cy="582350"/>
          </a:xfrm>
        </p:grpSpPr>
        <p:sp>
          <p:nvSpPr>
            <p:cNvPr id="266" name="Google Shape;266;p6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2" name="Google Shape;272;p69"/>
          <p:cNvGrpSpPr/>
          <p:nvPr/>
        </p:nvGrpSpPr>
        <p:grpSpPr>
          <a:xfrm flipH="1">
            <a:off x="2747608" y="4340463"/>
            <a:ext cx="292025" cy="292575"/>
            <a:chOff x="7353050" y="316275"/>
            <a:chExt cx="292025" cy="292575"/>
          </a:xfrm>
        </p:grpSpPr>
        <p:sp>
          <p:nvSpPr>
            <p:cNvPr id="273" name="Google Shape;273;p6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 name="Google Shape;277;p69"/>
          <p:cNvGrpSpPr/>
          <p:nvPr/>
        </p:nvGrpSpPr>
        <p:grpSpPr>
          <a:xfrm flipH="1">
            <a:off x="171308" y="4315025"/>
            <a:ext cx="175000" cy="175000"/>
            <a:chOff x="8792300" y="321275"/>
            <a:chExt cx="175000" cy="175000"/>
          </a:xfrm>
        </p:grpSpPr>
        <p:sp>
          <p:nvSpPr>
            <p:cNvPr id="278" name="Google Shape;278;p6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2" name="Google Shape;282;p69"/>
          <p:cNvGrpSpPr/>
          <p:nvPr/>
        </p:nvGrpSpPr>
        <p:grpSpPr>
          <a:xfrm>
            <a:off x="3873197" y="4657550"/>
            <a:ext cx="293111" cy="293388"/>
            <a:chOff x="3164039" y="430875"/>
            <a:chExt cx="293111" cy="293388"/>
          </a:xfrm>
        </p:grpSpPr>
        <p:sp>
          <p:nvSpPr>
            <p:cNvPr id="283" name="Google Shape;283;p6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69"/>
          <p:cNvGrpSpPr/>
          <p:nvPr/>
        </p:nvGrpSpPr>
        <p:grpSpPr>
          <a:xfrm flipH="1">
            <a:off x="242270" y="4142425"/>
            <a:ext cx="175013" cy="27000"/>
            <a:chOff x="5662375" y="212375"/>
            <a:chExt cx="175013" cy="27000"/>
          </a:xfrm>
        </p:grpSpPr>
        <p:sp>
          <p:nvSpPr>
            <p:cNvPr id="290" name="Google Shape;290;p6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93" name="Google Shape;293;p69"/>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294" name="Google Shape;294;p69"/>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295" name="Google Shape;295;p69"/>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296" name="Google Shape;296;p69"/>
          <p:cNvGrpSpPr/>
          <p:nvPr/>
        </p:nvGrpSpPr>
        <p:grpSpPr>
          <a:xfrm>
            <a:off x="8064275" y="1040250"/>
            <a:ext cx="581800" cy="582350"/>
            <a:chOff x="8064275" y="887850"/>
            <a:chExt cx="581800" cy="582350"/>
          </a:xfrm>
        </p:grpSpPr>
        <p:sp>
          <p:nvSpPr>
            <p:cNvPr id="297" name="Google Shape;297;p6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 name="Google Shape;303;p69"/>
          <p:cNvGrpSpPr/>
          <p:nvPr/>
        </p:nvGrpSpPr>
        <p:grpSpPr>
          <a:xfrm>
            <a:off x="7353050" y="316275"/>
            <a:ext cx="292025" cy="292575"/>
            <a:chOff x="7353050" y="316275"/>
            <a:chExt cx="292025" cy="292575"/>
          </a:xfrm>
        </p:grpSpPr>
        <p:sp>
          <p:nvSpPr>
            <p:cNvPr id="304" name="Google Shape;304;p6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 name="Google Shape;308;p69"/>
          <p:cNvGrpSpPr/>
          <p:nvPr/>
        </p:nvGrpSpPr>
        <p:grpSpPr>
          <a:xfrm>
            <a:off x="8792300" y="321275"/>
            <a:ext cx="175000" cy="175000"/>
            <a:chOff x="8792300" y="321275"/>
            <a:chExt cx="175000" cy="175000"/>
          </a:xfrm>
        </p:grpSpPr>
        <p:sp>
          <p:nvSpPr>
            <p:cNvPr id="309" name="Google Shape;309;p6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3" name="Google Shape;313;p69"/>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9"/>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9"/>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9"/>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9"/>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9"/>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9" name="Google Shape;319;p69"/>
          <p:cNvGrpSpPr/>
          <p:nvPr/>
        </p:nvGrpSpPr>
        <p:grpSpPr>
          <a:xfrm>
            <a:off x="8490050" y="170875"/>
            <a:ext cx="175013" cy="27000"/>
            <a:chOff x="5662375" y="212375"/>
            <a:chExt cx="175013" cy="27000"/>
          </a:xfrm>
        </p:grpSpPr>
        <p:sp>
          <p:nvSpPr>
            <p:cNvPr id="320" name="Google Shape;320;p6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3" name="Google Shape;323;p69"/>
          <p:cNvGrpSpPr/>
          <p:nvPr/>
        </p:nvGrpSpPr>
        <p:grpSpPr>
          <a:xfrm>
            <a:off x="8678350" y="1658000"/>
            <a:ext cx="175013" cy="27000"/>
            <a:chOff x="5662375" y="212375"/>
            <a:chExt cx="175013" cy="27000"/>
          </a:xfrm>
        </p:grpSpPr>
        <p:sp>
          <p:nvSpPr>
            <p:cNvPr id="324" name="Google Shape;324;p6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7"/>
        <p:cNvGrpSpPr/>
        <p:nvPr/>
      </p:nvGrpSpPr>
      <p:grpSpPr>
        <a:xfrm>
          <a:off x="0" y="0"/>
          <a:ext cx="0" cy="0"/>
          <a:chOff x="0" y="0"/>
          <a:chExt cx="0" cy="0"/>
        </a:xfrm>
      </p:grpSpPr>
      <p:sp>
        <p:nvSpPr>
          <p:cNvPr id="328" name="Google Shape;328;p70"/>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329" name="Google Shape;329;p70"/>
          <p:cNvGrpSpPr/>
          <p:nvPr/>
        </p:nvGrpSpPr>
        <p:grpSpPr>
          <a:xfrm>
            <a:off x="4484494" y="4433000"/>
            <a:ext cx="175013" cy="27000"/>
            <a:chOff x="5662375" y="212375"/>
            <a:chExt cx="175013" cy="27000"/>
          </a:xfrm>
        </p:grpSpPr>
        <p:sp>
          <p:nvSpPr>
            <p:cNvPr id="330" name="Google Shape;330;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3" name="Google Shape;333;p70"/>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334" name="Google Shape;334;p70"/>
          <p:cNvGrpSpPr/>
          <p:nvPr/>
        </p:nvGrpSpPr>
        <p:grpSpPr>
          <a:xfrm>
            <a:off x="432850" y="0"/>
            <a:ext cx="8278300" cy="5165700"/>
            <a:chOff x="432850" y="0"/>
            <a:chExt cx="8278300" cy="5165700"/>
          </a:xfrm>
        </p:grpSpPr>
        <p:cxnSp>
          <p:nvCxnSpPr>
            <p:cNvPr id="335" name="Google Shape;335;p70"/>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336" name="Google Shape;336;p70"/>
            <p:cNvGrpSpPr/>
            <p:nvPr/>
          </p:nvGrpSpPr>
          <p:grpSpPr>
            <a:xfrm>
              <a:off x="8129350" y="4292175"/>
              <a:ext cx="581800" cy="582350"/>
              <a:chOff x="8064275" y="887850"/>
              <a:chExt cx="581800" cy="582350"/>
            </a:xfrm>
          </p:grpSpPr>
          <p:sp>
            <p:nvSpPr>
              <p:cNvPr id="337" name="Google Shape;337;p7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7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 name="Google Shape;343;p70"/>
            <p:cNvGrpSpPr/>
            <p:nvPr/>
          </p:nvGrpSpPr>
          <p:grpSpPr>
            <a:xfrm>
              <a:off x="8274238" y="3720600"/>
              <a:ext cx="292025" cy="292575"/>
              <a:chOff x="7353050" y="316275"/>
              <a:chExt cx="292025" cy="292575"/>
            </a:xfrm>
          </p:grpSpPr>
          <p:sp>
            <p:nvSpPr>
              <p:cNvPr id="344" name="Google Shape;344;p7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8" name="Google Shape;348;p70"/>
            <p:cNvGrpSpPr/>
            <p:nvPr/>
          </p:nvGrpSpPr>
          <p:grpSpPr>
            <a:xfrm>
              <a:off x="8332763" y="3212475"/>
              <a:ext cx="175000" cy="175000"/>
              <a:chOff x="8792300" y="321275"/>
              <a:chExt cx="175000" cy="175000"/>
            </a:xfrm>
          </p:grpSpPr>
          <p:sp>
            <p:nvSpPr>
              <p:cNvPr id="349" name="Google Shape;349;p7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53" name="Google Shape;353;p70"/>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354" name="Google Shape;354;p70"/>
            <p:cNvGrpSpPr/>
            <p:nvPr/>
          </p:nvGrpSpPr>
          <p:grpSpPr>
            <a:xfrm rot="10800000">
              <a:off x="432850" y="291788"/>
              <a:ext cx="581800" cy="582350"/>
              <a:chOff x="8064275" y="887850"/>
              <a:chExt cx="581800" cy="582350"/>
            </a:xfrm>
          </p:grpSpPr>
          <p:sp>
            <p:nvSpPr>
              <p:cNvPr id="355" name="Google Shape;355;p7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7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7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 name="Google Shape;361;p70"/>
            <p:cNvGrpSpPr/>
            <p:nvPr/>
          </p:nvGrpSpPr>
          <p:grpSpPr>
            <a:xfrm rot="10800000">
              <a:off x="577738" y="1153138"/>
              <a:ext cx="292025" cy="292575"/>
              <a:chOff x="7353050" y="316275"/>
              <a:chExt cx="292025" cy="292575"/>
            </a:xfrm>
          </p:grpSpPr>
          <p:sp>
            <p:nvSpPr>
              <p:cNvPr id="362" name="Google Shape;362;p7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 name="Google Shape;366;p70"/>
            <p:cNvGrpSpPr/>
            <p:nvPr/>
          </p:nvGrpSpPr>
          <p:grpSpPr>
            <a:xfrm rot="10800000">
              <a:off x="636238" y="1778838"/>
              <a:ext cx="175000" cy="175000"/>
              <a:chOff x="8792300" y="321275"/>
              <a:chExt cx="175000" cy="175000"/>
            </a:xfrm>
          </p:grpSpPr>
          <p:sp>
            <p:nvSpPr>
              <p:cNvPr id="367" name="Google Shape;367;p7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7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 name="Google Shape;371;p70"/>
            <p:cNvGrpSpPr/>
            <p:nvPr/>
          </p:nvGrpSpPr>
          <p:grpSpPr>
            <a:xfrm>
              <a:off x="432850" y="2003163"/>
              <a:ext cx="175013" cy="27000"/>
              <a:chOff x="5662375" y="212375"/>
              <a:chExt cx="175013" cy="27000"/>
            </a:xfrm>
          </p:grpSpPr>
          <p:sp>
            <p:nvSpPr>
              <p:cNvPr id="372" name="Google Shape;372;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 name="Google Shape;375;p70"/>
            <p:cNvGrpSpPr/>
            <p:nvPr/>
          </p:nvGrpSpPr>
          <p:grpSpPr>
            <a:xfrm>
              <a:off x="788100" y="208488"/>
              <a:ext cx="175013" cy="27000"/>
              <a:chOff x="5662375" y="212375"/>
              <a:chExt cx="175013" cy="27000"/>
            </a:xfrm>
          </p:grpSpPr>
          <p:sp>
            <p:nvSpPr>
              <p:cNvPr id="376" name="Google Shape;376;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 name="Google Shape;379;p70"/>
            <p:cNvGrpSpPr/>
            <p:nvPr/>
          </p:nvGrpSpPr>
          <p:grpSpPr>
            <a:xfrm>
              <a:off x="8129350" y="4988725"/>
              <a:ext cx="175013" cy="27000"/>
              <a:chOff x="5662375" y="212375"/>
              <a:chExt cx="175013" cy="27000"/>
            </a:xfrm>
          </p:grpSpPr>
          <p:sp>
            <p:nvSpPr>
              <p:cNvPr id="380" name="Google Shape;380;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 name="Google Shape;383;p70"/>
            <p:cNvGrpSpPr/>
            <p:nvPr/>
          </p:nvGrpSpPr>
          <p:grpSpPr>
            <a:xfrm>
              <a:off x="8497550" y="3429425"/>
              <a:ext cx="175013" cy="27000"/>
              <a:chOff x="5662375" y="212375"/>
              <a:chExt cx="175013" cy="27000"/>
            </a:xfrm>
          </p:grpSpPr>
          <p:sp>
            <p:nvSpPr>
              <p:cNvPr id="384" name="Google Shape;384;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7" name="Google Shape;387;p70"/>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388" name="Google Shape;388;p70"/>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389" name="Google Shape;389;p70"/>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70"/>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70"/>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70"/>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393"/>
        <p:cNvGrpSpPr/>
        <p:nvPr/>
      </p:nvGrpSpPr>
      <p:grpSpPr>
        <a:xfrm>
          <a:off x="0" y="0"/>
          <a:ext cx="0" cy="0"/>
          <a:chOff x="0" y="0"/>
          <a:chExt cx="0" cy="0"/>
        </a:xfrm>
      </p:grpSpPr>
      <p:sp>
        <p:nvSpPr>
          <p:cNvPr id="394" name="Google Shape;394;p71"/>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95" name="Google Shape;395;p71"/>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396" name="Google Shape;396;p71"/>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397" name="Google Shape;397;p71"/>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398" name="Google Shape;398;p71"/>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399" name="Google Shape;399;p71"/>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00" name="Google Shape;400;p71"/>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01" name="Google Shape;401;p71"/>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02" name="Google Shape;402;p71"/>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403" name="Google Shape;403;p71"/>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404" name="Google Shape;404;p71"/>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405" name="Google Shape;405;p71"/>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406" name="Google Shape;406;p71"/>
          <p:cNvGrpSpPr/>
          <p:nvPr/>
        </p:nvGrpSpPr>
        <p:grpSpPr>
          <a:xfrm flipH="1">
            <a:off x="423750" y="125363"/>
            <a:ext cx="292025" cy="292575"/>
            <a:chOff x="7353050" y="316275"/>
            <a:chExt cx="292025" cy="292575"/>
          </a:xfrm>
        </p:grpSpPr>
        <p:sp>
          <p:nvSpPr>
            <p:cNvPr id="407" name="Google Shape;407;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 name="Google Shape;411;p71"/>
          <p:cNvGrpSpPr/>
          <p:nvPr/>
        </p:nvGrpSpPr>
        <p:grpSpPr>
          <a:xfrm>
            <a:off x="1638739" y="558163"/>
            <a:ext cx="293111" cy="293388"/>
            <a:chOff x="3164039" y="430875"/>
            <a:chExt cx="293111" cy="293388"/>
          </a:xfrm>
        </p:grpSpPr>
        <p:sp>
          <p:nvSpPr>
            <p:cNvPr id="412" name="Google Shape;412;p7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7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7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7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 name="Google Shape;418;p71"/>
          <p:cNvGrpSpPr/>
          <p:nvPr/>
        </p:nvGrpSpPr>
        <p:grpSpPr>
          <a:xfrm>
            <a:off x="1591750" y="362600"/>
            <a:ext cx="175013" cy="27000"/>
            <a:chOff x="5662375" y="212375"/>
            <a:chExt cx="175013" cy="27000"/>
          </a:xfrm>
        </p:grpSpPr>
        <p:sp>
          <p:nvSpPr>
            <p:cNvPr id="419" name="Google Shape;419;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22" name="Google Shape;422;p71"/>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423" name="Google Shape;423;p71"/>
          <p:cNvGrpSpPr/>
          <p:nvPr/>
        </p:nvGrpSpPr>
        <p:grpSpPr>
          <a:xfrm>
            <a:off x="7823875" y="202375"/>
            <a:ext cx="581800" cy="582350"/>
            <a:chOff x="8064275" y="887850"/>
            <a:chExt cx="581800" cy="582350"/>
          </a:xfrm>
        </p:grpSpPr>
        <p:sp>
          <p:nvSpPr>
            <p:cNvPr id="424" name="Google Shape;424;p7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7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7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7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 name="Google Shape;430;p71"/>
          <p:cNvGrpSpPr/>
          <p:nvPr/>
        </p:nvGrpSpPr>
        <p:grpSpPr>
          <a:xfrm flipH="1">
            <a:off x="8698650" y="1117488"/>
            <a:ext cx="292025" cy="292575"/>
            <a:chOff x="7353050" y="316275"/>
            <a:chExt cx="292025" cy="292575"/>
          </a:xfrm>
        </p:grpSpPr>
        <p:sp>
          <p:nvSpPr>
            <p:cNvPr id="431" name="Google Shape;431;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 name="Google Shape;435;p71"/>
          <p:cNvGrpSpPr/>
          <p:nvPr/>
        </p:nvGrpSpPr>
        <p:grpSpPr>
          <a:xfrm>
            <a:off x="8678350" y="1581800"/>
            <a:ext cx="175013" cy="27000"/>
            <a:chOff x="5662375" y="212375"/>
            <a:chExt cx="175013" cy="27000"/>
          </a:xfrm>
        </p:grpSpPr>
        <p:sp>
          <p:nvSpPr>
            <p:cNvPr id="436" name="Google Shape;436;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2"/>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43.gif"/><Relationship Id="rId4" Type="http://schemas.openxmlformats.org/officeDocument/2006/relationships/image" Target="../media/image42.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gif"/></Relationships>
</file>

<file path=ppt/slides/_rels/slide60.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hyperlink" Target="https://github.com/thinhlh/cloud-architecture-sample" TargetMode="External"/><Relationship Id="rId3" Type="http://schemas.openxmlformats.org/officeDocument/2006/relationships/hyperlink" Target="https://docs.aws.amazon.com/wellarchitected/latest/framework/welcome.html" TargetMode="External"/><Relationship Id="rId7" Type="http://schemas.openxmlformats.org/officeDocument/2006/relationships/hyperlink" Target="https://firebase.google.com/"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hyperlink" Target="https://cloud.google.com/" TargetMode="External"/><Relationship Id="rId5" Type="http://schemas.openxmlformats.org/officeDocument/2006/relationships/hyperlink" Target="https://aws.amazon.com/whitepapers/?whitepapers-main.sort-by=item.additionalFields.sortDate&amp;whitepapers-main.sort-order=desc&amp;awsf.whitepapers-content-type=content-type%23whitepaper&amp;awsf.whitepapers-tech-category=*all&amp;awsf.whitepapers-industries=*all&amp;awsf.whitepapers-business-category=*all&amp;awsf.whitepapers-global-methodology=*all" TargetMode="External"/><Relationship Id="rId4" Type="http://schemas.openxmlformats.org/officeDocument/2006/relationships/hyperlink" Target="https://docs.aws.amazon.com/whitepapers/latest/web-application-hosting-best-practices/welcome.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gif"/><Relationship Id="rId7"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grpSp>
        <p:nvGrpSpPr>
          <p:cNvPr id="1056" name="Google Shape;1056;p1"/>
          <p:cNvGrpSpPr/>
          <p:nvPr/>
        </p:nvGrpSpPr>
        <p:grpSpPr>
          <a:xfrm>
            <a:off x="100364" y="554996"/>
            <a:ext cx="5343540" cy="4183680"/>
            <a:chOff x="469775" y="238125"/>
            <a:chExt cx="6679425" cy="5229600"/>
          </a:xfrm>
        </p:grpSpPr>
        <p:sp>
          <p:nvSpPr>
            <p:cNvPr id="1057" name="Google Shape;1057;p1"/>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1"/>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1"/>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1"/>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1"/>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1"/>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1"/>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1"/>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1"/>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1"/>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1"/>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1"/>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1"/>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1"/>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1"/>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1"/>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1"/>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1"/>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1"/>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1"/>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1"/>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1"/>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0" name="Google Shape;1250;p1"/>
          <p:cNvSpPr txBox="1">
            <a:spLocks noGrp="1"/>
          </p:cNvSpPr>
          <p:nvPr>
            <p:ph type="ctrTitle" idx="4294967295"/>
          </p:nvPr>
        </p:nvSpPr>
        <p:spPr>
          <a:xfrm>
            <a:off x="4641984" y="866076"/>
            <a:ext cx="4424362" cy="17907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2"/>
              </a:buClr>
              <a:buSzPts val="2800"/>
              <a:buFont typeface="Fjalla One"/>
              <a:buNone/>
            </a:pPr>
            <a:r>
              <a:rPr lang="en-US" sz="4000" b="0" i="0" u="none" strike="noStrike" cap="none">
                <a:solidFill>
                  <a:schemeClr val="dk2"/>
                </a:solidFill>
                <a:latin typeface="Fjalla One"/>
                <a:ea typeface="Fjalla One"/>
                <a:cs typeface="Fjalla One"/>
                <a:sym typeface="Fjalla One"/>
              </a:rPr>
              <a:t>CLOUD ARCHITECTURE</a:t>
            </a:r>
            <a:br>
              <a:rPr lang="en-US" sz="4000" b="0" i="0" u="none" strike="noStrike" cap="none">
                <a:solidFill>
                  <a:schemeClr val="dk2"/>
                </a:solidFill>
                <a:latin typeface="Fjalla One"/>
                <a:ea typeface="Fjalla One"/>
                <a:cs typeface="Fjalla One"/>
                <a:sym typeface="Fjalla One"/>
              </a:rPr>
            </a:br>
            <a:r>
              <a:rPr lang="en-US" sz="4000" b="0" i="0" u="none" strike="noStrike" cap="none">
                <a:solidFill>
                  <a:schemeClr val="dk2"/>
                </a:solidFill>
                <a:latin typeface="Fjalla One"/>
                <a:ea typeface="Fjalla One"/>
                <a:cs typeface="Fjalla One"/>
                <a:sym typeface="Fjalla One"/>
              </a:rPr>
              <a:t>SERVICE SELECTION</a:t>
            </a:r>
            <a:endParaRPr sz="4000" b="0" i="0" u="none" strike="noStrike" cap="none">
              <a:solidFill>
                <a:schemeClr val="dk2"/>
              </a:solidFill>
              <a:latin typeface="Fjalla One"/>
              <a:ea typeface="Fjalla One"/>
              <a:cs typeface="Fjalla One"/>
              <a:sym typeface="Fjalla One"/>
            </a:endParaRPr>
          </a:p>
        </p:txBody>
      </p:sp>
      <p:sp>
        <p:nvSpPr>
          <p:cNvPr id="1251" name="Google Shape;1251;p1"/>
          <p:cNvSpPr txBox="1">
            <a:spLocks noGrp="1"/>
          </p:cNvSpPr>
          <p:nvPr>
            <p:ph type="subTitle" idx="1"/>
          </p:nvPr>
        </p:nvSpPr>
        <p:spPr>
          <a:xfrm>
            <a:off x="5775676" y="2678756"/>
            <a:ext cx="3263900" cy="89535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0" i="0" u="none" strike="noStrike" cap="none">
                <a:solidFill>
                  <a:schemeClr val="accent1"/>
                </a:solidFill>
                <a:latin typeface="Arial"/>
                <a:ea typeface="Arial"/>
                <a:cs typeface="Arial"/>
                <a:sym typeface="Arial"/>
              </a:rPr>
              <a:t>Le Hoang Thinh</a:t>
            </a:r>
            <a:endParaRPr sz="2300" b="0" i="0" u="none" strike="noStrike" cap="none">
              <a:solidFill>
                <a:schemeClr val="accen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0"/>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Requirements</a:t>
            </a:r>
            <a:endParaRPr/>
          </a:p>
        </p:txBody>
      </p:sp>
      <p:sp>
        <p:nvSpPr>
          <p:cNvPr id="1476" name="Google Shape;1476;p10"/>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You need to construct an ecommerce website. This website will have both front-end and back-end hosted separately. The website should be sustainable and fault tolerant in peak hours.</a:t>
            </a:r>
            <a:endParaRPr>
              <a:latin typeface="Barlow Semi Condensed"/>
              <a:ea typeface="Barlow Semi Condensed"/>
              <a:cs typeface="Barlow Semi Condensed"/>
              <a:sym typeface="Barlow Semi Condensed"/>
            </a:endParaRPr>
          </a:p>
        </p:txBody>
      </p:sp>
      <p:pic>
        <p:nvPicPr>
          <p:cNvPr id="1477" name="Google Shape;1477;p10"/>
          <p:cNvPicPr preferRelativeResize="0"/>
          <p:nvPr/>
        </p:nvPicPr>
        <p:blipFill rotWithShape="1">
          <a:blip r:embed="rId3">
            <a:alphaModFix/>
          </a:blip>
          <a:srcRect/>
          <a:stretch/>
        </p:blipFill>
        <p:spPr>
          <a:xfrm>
            <a:off x="3758651" y="682388"/>
            <a:ext cx="1626698" cy="1626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1"/>
          <p:cNvSpPr txBox="1">
            <a:spLocks noGrp="1"/>
          </p:cNvSpPr>
          <p:nvPr>
            <p:ph type="title"/>
          </p:nvPr>
        </p:nvSpPr>
        <p:spPr>
          <a:xfrm>
            <a:off x="1808707" y="433728"/>
            <a:ext cx="5923978" cy="59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Constructing a system integrating cloud</a:t>
            </a:r>
            <a:endParaRPr/>
          </a:p>
        </p:txBody>
      </p:sp>
      <p:sp>
        <p:nvSpPr>
          <p:cNvPr id="1483" name="Google Shape;1483;p11"/>
          <p:cNvSpPr txBox="1">
            <a:spLocks noGrp="1"/>
          </p:cNvSpPr>
          <p:nvPr>
            <p:ph type="subTitle" idx="2"/>
          </p:nvPr>
        </p:nvSpPr>
        <p:spPr>
          <a:xfrm>
            <a:off x="1691664" y="1773918"/>
            <a:ext cx="1945200" cy="75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600"/>
              <a:t>Identify your requirements</a:t>
            </a:r>
            <a:endParaRPr>
              <a:latin typeface="Barlow Semi Condensed"/>
              <a:ea typeface="Barlow Semi Condensed"/>
              <a:cs typeface="Barlow Semi Condensed"/>
              <a:sym typeface="Barlow Semi Condensed"/>
            </a:endParaRPr>
          </a:p>
        </p:txBody>
      </p:sp>
      <p:sp>
        <p:nvSpPr>
          <p:cNvPr id="1484" name="Google Shape;1484;p11"/>
          <p:cNvSpPr txBox="1">
            <a:spLocks noGrp="1"/>
          </p:cNvSpPr>
          <p:nvPr>
            <p:ph type="subTitle" idx="4"/>
          </p:nvPr>
        </p:nvSpPr>
        <p:spPr>
          <a:xfrm>
            <a:off x="5447715" y="1735464"/>
            <a:ext cx="2435655" cy="75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600"/>
              <a:t>Decide which cloud service you should use in order to construct the system</a:t>
            </a:r>
            <a:endParaRPr sz="1600">
              <a:latin typeface="Barlow Semi Condensed"/>
              <a:ea typeface="Barlow Semi Condensed"/>
              <a:cs typeface="Barlow Semi Condensed"/>
              <a:sym typeface="Barlow Semi Condensed"/>
            </a:endParaRPr>
          </a:p>
        </p:txBody>
      </p:sp>
      <p:sp>
        <p:nvSpPr>
          <p:cNvPr id="1485" name="Google Shape;1485;p11"/>
          <p:cNvSpPr txBox="1">
            <a:spLocks noGrp="1"/>
          </p:cNvSpPr>
          <p:nvPr>
            <p:ph type="subTitle" idx="6"/>
          </p:nvPr>
        </p:nvSpPr>
        <p:spPr>
          <a:xfrm>
            <a:off x="2825496" y="3387900"/>
            <a:ext cx="1945200" cy="75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600">
                <a:latin typeface="Barlow Semi Condensed"/>
                <a:ea typeface="Barlow Semi Condensed"/>
                <a:cs typeface="Barlow Semi Condensed"/>
                <a:sym typeface="Barlow Semi Condensed"/>
              </a:rPr>
              <a:t>Start implementing and linking services</a:t>
            </a:r>
            <a:endParaRPr sz="1600">
              <a:latin typeface="Barlow Semi Condensed"/>
              <a:ea typeface="Barlow Semi Condensed"/>
              <a:cs typeface="Barlow Semi Condensed"/>
              <a:sym typeface="Barlow Semi Condensed"/>
            </a:endParaRPr>
          </a:p>
        </p:txBody>
      </p:sp>
      <p:sp>
        <p:nvSpPr>
          <p:cNvPr id="1486" name="Google Shape;1486;p11"/>
          <p:cNvSpPr txBox="1">
            <a:spLocks noGrp="1"/>
          </p:cNvSpPr>
          <p:nvPr>
            <p:ph type="subTitle" idx="8"/>
          </p:nvPr>
        </p:nvSpPr>
        <p:spPr>
          <a:xfrm>
            <a:off x="6442898" y="3387900"/>
            <a:ext cx="1993500" cy="75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600">
                <a:solidFill>
                  <a:schemeClr val="dk2"/>
                </a:solidFill>
                <a:latin typeface="Barlow Semi Condensed"/>
                <a:ea typeface="Barlow Semi Condensed"/>
                <a:cs typeface="Barlow Semi Condensed"/>
                <a:sym typeface="Barlow Semi Condensed"/>
              </a:rPr>
              <a:t>Monitoring your system</a:t>
            </a:r>
            <a:endParaRPr>
              <a:latin typeface="Barlow Semi Condensed"/>
              <a:ea typeface="Barlow Semi Condensed"/>
              <a:cs typeface="Barlow Semi Condensed"/>
              <a:sym typeface="Barlow Semi Condensed"/>
            </a:endParaRPr>
          </a:p>
        </p:txBody>
      </p:sp>
      <p:sp>
        <p:nvSpPr>
          <p:cNvPr id="1487" name="Google Shape;1487;p1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accent1"/>
                </a:solidFill>
                <a:latin typeface="Fjalla One"/>
                <a:ea typeface="Fjalla One"/>
                <a:cs typeface="Fjalla One"/>
                <a:sym typeface="Fjalla One"/>
              </a:rPr>
              <a:t>01</a:t>
            </a:r>
            <a:endParaRPr sz="7200" b="0" i="0" u="none" strike="noStrike" cap="none">
              <a:solidFill>
                <a:schemeClr val="accent1"/>
              </a:solidFill>
              <a:latin typeface="Fjalla One"/>
              <a:ea typeface="Fjalla One"/>
              <a:cs typeface="Fjalla One"/>
              <a:sym typeface="Fjalla One"/>
            </a:endParaRPr>
          </a:p>
        </p:txBody>
      </p:sp>
      <p:sp>
        <p:nvSpPr>
          <p:cNvPr id="1488" name="Google Shape;1488;p1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accent1"/>
                </a:solidFill>
                <a:latin typeface="Fjalla One"/>
                <a:ea typeface="Fjalla One"/>
                <a:cs typeface="Fjalla One"/>
                <a:sym typeface="Fjalla One"/>
              </a:rPr>
              <a:t>03</a:t>
            </a:r>
            <a:endParaRPr sz="7200" b="0" i="0" u="none" strike="noStrike" cap="none">
              <a:solidFill>
                <a:schemeClr val="accent1"/>
              </a:solidFill>
              <a:latin typeface="Fjalla One"/>
              <a:ea typeface="Fjalla One"/>
              <a:cs typeface="Fjalla One"/>
              <a:sym typeface="Fjalla One"/>
            </a:endParaRPr>
          </a:p>
        </p:txBody>
      </p:sp>
      <p:sp>
        <p:nvSpPr>
          <p:cNvPr id="1489" name="Google Shape;1489;p1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accent1"/>
                </a:solidFill>
                <a:latin typeface="Fjalla One"/>
                <a:ea typeface="Fjalla One"/>
                <a:cs typeface="Fjalla One"/>
                <a:sym typeface="Fjalla One"/>
              </a:rPr>
              <a:t>04</a:t>
            </a:r>
            <a:endParaRPr sz="7200" b="0" i="0" u="none" strike="noStrike" cap="none">
              <a:solidFill>
                <a:schemeClr val="accent1"/>
              </a:solidFill>
              <a:latin typeface="Fjalla One"/>
              <a:ea typeface="Fjalla One"/>
              <a:cs typeface="Fjalla One"/>
              <a:sym typeface="Fjalla One"/>
            </a:endParaRPr>
          </a:p>
        </p:txBody>
      </p:sp>
      <p:sp>
        <p:nvSpPr>
          <p:cNvPr id="1490" name="Google Shape;1490;p1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accent1"/>
                </a:solidFill>
                <a:latin typeface="Fjalla One"/>
                <a:ea typeface="Fjalla One"/>
                <a:cs typeface="Fjalla One"/>
                <a:sym typeface="Fjalla One"/>
              </a:rPr>
              <a:t>02</a:t>
            </a:r>
            <a:endParaRPr sz="7200" b="0" i="0" u="none" strike="noStrike" cap="none">
              <a:solidFill>
                <a:schemeClr val="accent1"/>
              </a:solidFill>
              <a:latin typeface="Fjalla One"/>
              <a:ea typeface="Fjalla One"/>
              <a:cs typeface="Fjalla One"/>
              <a:sym typeface="Fjall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pic>
        <p:nvPicPr>
          <p:cNvPr id="1495" name="Google Shape;1495;p12"/>
          <p:cNvPicPr preferRelativeResize="0"/>
          <p:nvPr/>
        </p:nvPicPr>
        <p:blipFill rotWithShape="1">
          <a:blip r:embed="rId3">
            <a:alphaModFix/>
          </a:blip>
          <a:srcRect/>
          <a:stretch/>
        </p:blipFill>
        <p:spPr>
          <a:xfrm>
            <a:off x="-146347" y="-53266"/>
            <a:ext cx="9436693" cy="5250032"/>
          </a:xfrm>
          <a:prstGeom prst="rect">
            <a:avLst/>
          </a:prstGeom>
          <a:noFill/>
          <a:ln>
            <a:noFill/>
          </a:ln>
        </p:spPr>
      </p:pic>
      <p:pic>
        <p:nvPicPr>
          <p:cNvPr id="1496" name="Google Shape;1496;p12"/>
          <p:cNvPicPr preferRelativeResize="0"/>
          <p:nvPr/>
        </p:nvPicPr>
        <p:blipFill rotWithShape="1">
          <a:blip r:embed="rId4">
            <a:alphaModFix/>
          </a:blip>
          <a:srcRect/>
          <a:stretch/>
        </p:blipFill>
        <p:spPr>
          <a:xfrm>
            <a:off x="1142999" y="-53266"/>
            <a:ext cx="6858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pic>
        <p:nvPicPr>
          <p:cNvPr id="1501" name="Google Shape;1501;p13"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pic>
        <p:nvPicPr>
          <p:cNvPr id="1502" name="Google Shape;1502;p13"/>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03" name="Google Shape;1503;p13"/>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Elastic Compute Cloud (Amazon EC2)</a:t>
            </a:r>
            <a:endParaRPr/>
          </a:p>
        </p:txBody>
      </p:sp>
      <p:sp>
        <p:nvSpPr>
          <p:cNvPr id="1504" name="Google Shape;1504;p13"/>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03"/>
                                        </p:tgtEl>
                                      </p:cBhvr>
                                    </p:animEffect>
                                    <p:set>
                                      <p:cBhvr>
                                        <p:cTn id="7" dur="1" fill="hold">
                                          <p:stCondLst>
                                            <p:cond delay="500"/>
                                          </p:stCondLst>
                                        </p:cTn>
                                        <p:tgtEl>
                                          <p:spTgt spid="1503"/>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02"/>
                                        </p:tgtEl>
                                      </p:cBhvr>
                                    </p:animEffect>
                                    <p:set>
                                      <p:cBhvr>
                                        <p:cTn id="11" dur="1" fill="hold">
                                          <p:stCondLst>
                                            <p:cond delay="500"/>
                                          </p:stCondLst>
                                        </p:cTn>
                                        <p:tgtEl>
                                          <p:spTgt spid="15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pic>
        <p:nvPicPr>
          <p:cNvPr id="1509" name="Google Shape;1509;p14"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10" name="Google Shape;1510;p14"/>
          <p:cNvSpPr txBox="1"/>
          <p:nvPr/>
        </p:nvSpPr>
        <p:spPr>
          <a:xfrm>
            <a:off x="28810" y="2571750"/>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Elastic Beanstalk</a:t>
            </a:r>
            <a:endParaRPr/>
          </a:p>
        </p:txBody>
      </p:sp>
      <p:pic>
        <p:nvPicPr>
          <p:cNvPr id="1511" name="Google Shape;1511;p14"/>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12" name="Google Shape;1512;p14"/>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10"/>
                                        </p:tgtEl>
                                      </p:cBhvr>
                                    </p:animEffect>
                                    <p:set>
                                      <p:cBhvr>
                                        <p:cTn id="7" dur="1" fill="hold">
                                          <p:stCondLst>
                                            <p:cond delay="500"/>
                                          </p:stCondLst>
                                        </p:cTn>
                                        <p:tgtEl>
                                          <p:spTgt spid="1510"/>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11"/>
                                        </p:tgtEl>
                                      </p:cBhvr>
                                    </p:animEffect>
                                    <p:set>
                                      <p:cBhvr>
                                        <p:cTn id="11" dur="1" fill="hold">
                                          <p:stCondLst>
                                            <p:cond delay="500"/>
                                          </p:stCondLst>
                                        </p:cTn>
                                        <p:tgtEl>
                                          <p:spTgt spid="15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pic>
        <p:nvPicPr>
          <p:cNvPr id="1517" name="Google Shape;1517;p15"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18" name="Google Shape;1518;p15"/>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EC2</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Auto Scaling</a:t>
            </a:r>
            <a:endParaRPr/>
          </a:p>
        </p:txBody>
      </p:sp>
      <p:pic>
        <p:nvPicPr>
          <p:cNvPr id="1519" name="Google Shape;1519;p15"/>
          <p:cNvPicPr preferRelativeResize="0"/>
          <p:nvPr/>
        </p:nvPicPr>
        <p:blipFill rotWithShape="1">
          <a:blip r:embed="rId4">
            <a:alphaModFix/>
          </a:blip>
          <a:srcRect/>
          <a:stretch/>
        </p:blipFill>
        <p:spPr>
          <a:xfrm>
            <a:off x="719931" y="1809750"/>
            <a:ext cx="762000" cy="762000"/>
          </a:xfrm>
          <a:prstGeom prst="rect">
            <a:avLst/>
          </a:prstGeom>
          <a:noFill/>
          <a:ln>
            <a:noFill/>
          </a:ln>
        </p:spPr>
      </p:pic>
      <p:sp>
        <p:nvSpPr>
          <p:cNvPr id="1520" name="Google Shape;1520;p15"/>
          <p:cNvSpPr txBox="1"/>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2"/>
              </a:buClr>
              <a:buSzPts val="2800"/>
              <a:buFont typeface="Fjalla One"/>
              <a:buNone/>
            </a:pPr>
            <a:r>
              <a:rPr lang="en-US" sz="2400" b="0" i="0" u="none" strike="noStrike" cap="none">
                <a:solidFill>
                  <a:schemeClr val="dk2"/>
                </a:solidFill>
                <a:latin typeface="Fjalla One"/>
                <a:ea typeface="Fjalla One"/>
                <a:cs typeface="Fjalla One"/>
                <a:sym typeface="Fjalla One"/>
              </a:rPr>
              <a:t>LET’S CREATE OUR SYSTEM</a:t>
            </a:r>
            <a:endParaRPr sz="2400" b="0" i="0" u="none" strike="noStrike" cap="none">
              <a:solidFill>
                <a:schemeClr val="dk2"/>
              </a:solidFill>
              <a:latin typeface="Fjalla One"/>
              <a:ea typeface="Fjalla One"/>
              <a:cs typeface="Fjalla One"/>
              <a:sym typeface="Fjall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18"/>
                                        </p:tgtEl>
                                      </p:cBhvr>
                                    </p:animEffect>
                                    <p:set>
                                      <p:cBhvr>
                                        <p:cTn id="7" dur="1" fill="hold">
                                          <p:stCondLst>
                                            <p:cond delay="500"/>
                                          </p:stCondLst>
                                        </p:cTn>
                                        <p:tgtEl>
                                          <p:spTgt spid="151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19"/>
                                        </p:tgtEl>
                                      </p:cBhvr>
                                    </p:animEffect>
                                    <p:set>
                                      <p:cBhvr>
                                        <p:cTn id="11" dur="1" fill="hold">
                                          <p:stCondLst>
                                            <p:cond delay="500"/>
                                          </p:stCondLst>
                                        </p:cTn>
                                        <p:tgtEl>
                                          <p:spTgt spid="15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1525" name="Google Shape;1525;p16"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26" name="Google Shape;1526;p16"/>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Elastic Container Registry (Amazon ECR)</a:t>
            </a:r>
            <a:endParaRPr/>
          </a:p>
        </p:txBody>
      </p:sp>
      <p:pic>
        <p:nvPicPr>
          <p:cNvPr id="1527" name="Google Shape;1527;p16"/>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28" name="Google Shape;1528;p16"/>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26"/>
                                        </p:tgtEl>
                                      </p:cBhvr>
                                    </p:animEffect>
                                    <p:set>
                                      <p:cBhvr>
                                        <p:cTn id="7" dur="1" fill="hold">
                                          <p:stCondLst>
                                            <p:cond delay="500"/>
                                          </p:stCondLst>
                                        </p:cTn>
                                        <p:tgtEl>
                                          <p:spTgt spid="152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27"/>
                                        </p:tgtEl>
                                      </p:cBhvr>
                                    </p:animEffect>
                                    <p:set>
                                      <p:cBhvr>
                                        <p:cTn id="11" dur="1" fill="hold">
                                          <p:stCondLst>
                                            <p:cond delay="500"/>
                                          </p:stCondLst>
                                        </p:cTn>
                                        <p:tgtEl>
                                          <p:spTgt spid="15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pic>
        <p:nvPicPr>
          <p:cNvPr id="1533" name="Google Shape;1533;p17"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34" name="Google Shape;1534;p17"/>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DocumentDB </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(with MongoDB compatibility)</a:t>
            </a:r>
            <a:endParaRPr/>
          </a:p>
        </p:txBody>
      </p:sp>
      <p:pic>
        <p:nvPicPr>
          <p:cNvPr id="1535" name="Google Shape;1535;p17"/>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36" name="Google Shape;1536;p17"/>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34"/>
                                        </p:tgtEl>
                                      </p:cBhvr>
                                    </p:animEffect>
                                    <p:set>
                                      <p:cBhvr>
                                        <p:cTn id="7" dur="1" fill="hold">
                                          <p:stCondLst>
                                            <p:cond delay="500"/>
                                          </p:stCondLst>
                                        </p:cTn>
                                        <p:tgtEl>
                                          <p:spTgt spid="1534"/>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35"/>
                                        </p:tgtEl>
                                      </p:cBhvr>
                                    </p:animEffect>
                                    <p:set>
                                      <p:cBhvr>
                                        <p:cTn id="11" dur="1" fill="hold">
                                          <p:stCondLst>
                                            <p:cond delay="500"/>
                                          </p:stCondLst>
                                        </p:cTn>
                                        <p:tgtEl>
                                          <p:spTgt spid="15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pic>
        <p:nvPicPr>
          <p:cNvPr id="1541" name="Google Shape;1541;p18"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42" name="Google Shape;1542;p18"/>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Relational Database Service (Amazon RDS)</a:t>
            </a:r>
            <a:endParaRPr/>
          </a:p>
        </p:txBody>
      </p:sp>
      <p:pic>
        <p:nvPicPr>
          <p:cNvPr id="1543" name="Google Shape;1543;p18"/>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44" name="Google Shape;1544;p18"/>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42"/>
                                        </p:tgtEl>
                                      </p:cBhvr>
                                    </p:animEffect>
                                    <p:set>
                                      <p:cBhvr>
                                        <p:cTn id="7" dur="1" fill="hold">
                                          <p:stCondLst>
                                            <p:cond delay="500"/>
                                          </p:stCondLst>
                                        </p:cTn>
                                        <p:tgtEl>
                                          <p:spTgt spid="154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43"/>
                                        </p:tgtEl>
                                      </p:cBhvr>
                                    </p:animEffect>
                                    <p:set>
                                      <p:cBhvr>
                                        <p:cTn id="11" dur="1" fill="hold">
                                          <p:stCondLst>
                                            <p:cond delay="500"/>
                                          </p:stCondLst>
                                        </p:cTn>
                                        <p:tgtEl>
                                          <p:spTgt spid="15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pic>
        <p:nvPicPr>
          <p:cNvPr id="1549" name="Google Shape;1549;p19"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50" name="Google Shape;1550;p19"/>
          <p:cNvSpPr txBox="1"/>
          <p:nvPr/>
        </p:nvSpPr>
        <p:spPr>
          <a:xfrm>
            <a:off x="28810" y="2571750"/>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ElastiCache</a:t>
            </a:r>
            <a:endParaRPr sz="1200" b="0" i="0" u="none" strike="noStrike" cap="none">
              <a:solidFill>
                <a:schemeClr val="dk1"/>
              </a:solidFill>
              <a:latin typeface="Arial"/>
              <a:ea typeface="Arial"/>
              <a:cs typeface="Arial"/>
              <a:sym typeface="Arial"/>
            </a:endParaRPr>
          </a:p>
        </p:txBody>
      </p:sp>
      <p:pic>
        <p:nvPicPr>
          <p:cNvPr id="1551" name="Google Shape;1551;p19"/>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52" name="Google Shape;1552;p19"/>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50"/>
                                        </p:tgtEl>
                                      </p:cBhvr>
                                    </p:animEffect>
                                    <p:set>
                                      <p:cBhvr>
                                        <p:cTn id="7" dur="1" fill="hold">
                                          <p:stCondLst>
                                            <p:cond delay="500"/>
                                          </p:stCondLst>
                                        </p:cTn>
                                        <p:tgtEl>
                                          <p:spTgt spid="1550"/>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51"/>
                                        </p:tgtEl>
                                      </p:cBhvr>
                                    </p:animEffect>
                                    <p:set>
                                      <p:cBhvr>
                                        <p:cTn id="11" dur="1" fill="hold">
                                          <p:stCondLst>
                                            <p:cond delay="500"/>
                                          </p:stCondLst>
                                        </p:cTn>
                                        <p:tgtEl>
                                          <p:spTgt spid="15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grpSp>
        <p:nvGrpSpPr>
          <p:cNvPr id="1256" name="Google Shape;1256;p2"/>
          <p:cNvGrpSpPr/>
          <p:nvPr/>
        </p:nvGrpSpPr>
        <p:grpSpPr>
          <a:xfrm>
            <a:off x="640676" y="1301842"/>
            <a:ext cx="635100" cy="734640"/>
            <a:chOff x="731647" y="573573"/>
            <a:chExt cx="635100" cy="734640"/>
          </a:xfrm>
        </p:grpSpPr>
        <p:grpSp>
          <p:nvGrpSpPr>
            <p:cNvPr id="1257" name="Google Shape;1257;p2"/>
            <p:cNvGrpSpPr/>
            <p:nvPr/>
          </p:nvGrpSpPr>
          <p:grpSpPr>
            <a:xfrm>
              <a:off x="731647" y="573573"/>
              <a:ext cx="635100" cy="635100"/>
              <a:chOff x="917231" y="750460"/>
              <a:chExt cx="635100" cy="635100"/>
            </a:xfrm>
          </p:grpSpPr>
          <p:sp>
            <p:nvSpPr>
              <p:cNvPr id="1258" name="Google Shape;1258;p2"/>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0" name="Google Shape;1260;p2"/>
            <p:cNvGrpSpPr/>
            <p:nvPr/>
          </p:nvGrpSpPr>
          <p:grpSpPr>
            <a:xfrm>
              <a:off x="961679" y="1281213"/>
              <a:ext cx="175013" cy="27000"/>
              <a:chOff x="5662375" y="212375"/>
              <a:chExt cx="175013" cy="27000"/>
            </a:xfrm>
          </p:grpSpPr>
          <p:sp>
            <p:nvSpPr>
              <p:cNvPr id="1261" name="Google Shape;1261;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62" name="Google Shape;1262;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63" name="Google Shape;1263;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264" name="Google Shape;1264;p2"/>
          <p:cNvGrpSpPr/>
          <p:nvPr/>
        </p:nvGrpSpPr>
        <p:grpSpPr>
          <a:xfrm>
            <a:off x="640676" y="2378729"/>
            <a:ext cx="635100" cy="733491"/>
            <a:chOff x="731647" y="1650460"/>
            <a:chExt cx="635100" cy="733491"/>
          </a:xfrm>
        </p:grpSpPr>
        <p:grpSp>
          <p:nvGrpSpPr>
            <p:cNvPr id="1265" name="Google Shape;1265;p2"/>
            <p:cNvGrpSpPr/>
            <p:nvPr/>
          </p:nvGrpSpPr>
          <p:grpSpPr>
            <a:xfrm>
              <a:off x="731647" y="1650460"/>
              <a:ext cx="635100" cy="635100"/>
              <a:chOff x="917231" y="1827973"/>
              <a:chExt cx="635100" cy="635100"/>
            </a:xfrm>
          </p:grpSpPr>
          <p:sp>
            <p:nvSpPr>
              <p:cNvPr id="1266" name="Google Shape;1266;p2"/>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8" name="Google Shape;1268;p2"/>
            <p:cNvGrpSpPr/>
            <p:nvPr/>
          </p:nvGrpSpPr>
          <p:grpSpPr>
            <a:xfrm>
              <a:off x="961679" y="2356951"/>
              <a:ext cx="175013" cy="27000"/>
              <a:chOff x="5662375" y="212375"/>
              <a:chExt cx="175013" cy="27000"/>
            </a:xfrm>
          </p:grpSpPr>
          <p:sp>
            <p:nvSpPr>
              <p:cNvPr id="1269" name="Google Shape;1269;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70" name="Google Shape;1270;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71" name="Google Shape;1271;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272" name="Google Shape;1272;p2"/>
          <p:cNvGrpSpPr/>
          <p:nvPr/>
        </p:nvGrpSpPr>
        <p:grpSpPr>
          <a:xfrm>
            <a:off x="640676" y="3456546"/>
            <a:ext cx="635100" cy="734983"/>
            <a:chOff x="731647" y="2728277"/>
            <a:chExt cx="635100" cy="734983"/>
          </a:xfrm>
        </p:grpSpPr>
        <p:grpSp>
          <p:nvGrpSpPr>
            <p:cNvPr id="1273" name="Google Shape;1273;p2"/>
            <p:cNvGrpSpPr/>
            <p:nvPr/>
          </p:nvGrpSpPr>
          <p:grpSpPr>
            <a:xfrm>
              <a:off x="731647" y="2728277"/>
              <a:ext cx="635100" cy="635100"/>
              <a:chOff x="917231" y="2905502"/>
              <a:chExt cx="635100" cy="635100"/>
            </a:xfrm>
          </p:grpSpPr>
          <p:sp>
            <p:nvSpPr>
              <p:cNvPr id="1274" name="Google Shape;1274;p2"/>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6" name="Google Shape;1276;p2"/>
            <p:cNvGrpSpPr/>
            <p:nvPr/>
          </p:nvGrpSpPr>
          <p:grpSpPr>
            <a:xfrm>
              <a:off x="961679" y="3436260"/>
              <a:ext cx="175013" cy="27000"/>
              <a:chOff x="5662375" y="212375"/>
              <a:chExt cx="175013" cy="27000"/>
            </a:xfrm>
          </p:grpSpPr>
          <p:sp>
            <p:nvSpPr>
              <p:cNvPr id="1277" name="Google Shape;1277;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78" name="Google Shape;1278;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79" name="Google Shape;1279;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sp>
        <p:nvSpPr>
          <p:cNvPr id="1280" name="Google Shape;1280;p2"/>
          <p:cNvSpPr txBox="1">
            <a:spLocks noGrp="1"/>
          </p:cNvSpPr>
          <p:nvPr>
            <p:ph type="title"/>
          </p:nvPr>
        </p:nvSpPr>
        <p:spPr>
          <a:xfrm>
            <a:off x="3264450" y="242249"/>
            <a:ext cx="2615100" cy="576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US"/>
              <a:t>Table of Contents</a:t>
            </a:r>
            <a:endParaRPr/>
          </a:p>
        </p:txBody>
      </p:sp>
      <p:sp>
        <p:nvSpPr>
          <p:cNvPr id="1281" name="Google Shape;1281;p2"/>
          <p:cNvSpPr txBox="1">
            <a:spLocks noGrp="1"/>
          </p:cNvSpPr>
          <p:nvPr>
            <p:ph type="subTitle" idx="2"/>
          </p:nvPr>
        </p:nvSpPr>
        <p:spPr>
          <a:xfrm>
            <a:off x="1573237" y="1441501"/>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Brief introduction about cloud computing</a:t>
            </a:r>
            <a:endParaRPr>
              <a:latin typeface="Barlow Semi Condensed"/>
              <a:ea typeface="Barlow Semi Condensed"/>
              <a:cs typeface="Barlow Semi Condensed"/>
              <a:sym typeface="Barlow Semi Condensed"/>
            </a:endParaRPr>
          </a:p>
        </p:txBody>
      </p:sp>
      <p:sp>
        <p:nvSpPr>
          <p:cNvPr id="1282" name="Google Shape;1282;p2"/>
          <p:cNvSpPr txBox="1">
            <a:spLocks noGrp="1"/>
          </p:cNvSpPr>
          <p:nvPr>
            <p:ph type="subTitle" idx="1"/>
          </p:nvPr>
        </p:nvSpPr>
        <p:spPr>
          <a:xfrm>
            <a:off x="1573237" y="1158037"/>
            <a:ext cx="2615100"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sz="1800">
                <a:solidFill>
                  <a:schemeClr val="accent1"/>
                </a:solidFill>
              </a:rPr>
              <a:t>Cloud computing</a:t>
            </a:r>
            <a:endParaRPr/>
          </a:p>
        </p:txBody>
      </p:sp>
      <p:sp>
        <p:nvSpPr>
          <p:cNvPr id="1283" name="Google Shape;1283;p2"/>
          <p:cNvSpPr txBox="1">
            <a:spLocks noGrp="1"/>
          </p:cNvSpPr>
          <p:nvPr>
            <p:ph type="subTitle" idx="3"/>
          </p:nvPr>
        </p:nvSpPr>
        <p:spPr>
          <a:xfrm>
            <a:off x="1573236" y="2237029"/>
            <a:ext cx="3496833"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The problems of cloud computing</a:t>
            </a:r>
            <a:endParaRPr/>
          </a:p>
        </p:txBody>
      </p:sp>
      <p:sp>
        <p:nvSpPr>
          <p:cNvPr id="1284" name="Google Shape;1284;p2"/>
          <p:cNvSpPr txBox="1">
            <a:spLocks noGrp="1"/>
          </p:cNvSpPr>
          <p:nvPr>
            <p:ph type="subTitle" idx="4"/>
          </p:nvPr>
        </p:nvSpPr>
        <p:spPr>
          <a:xfrm>
            <a:off x="1573237" y="2520493"/>
            <a:ext cx="3047138"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Why cloud computing is a problem in modern software development</a:t>
            </a:r>
            <a:endParaRPr/>
          </a:p>
        </p:txBody>
      </p:sp>
      <p:sp>
        <p:nvSpPr>
          <p:cNvPr id="1285" name="Google Shape;1285;p2"/>
          <p:cNvSpPr txBox="1">
            <a:spLocks noGrp="1"/>
          </p:cNvSpPr>
          <p:nvPr>
            <p:ph type="subTitle" idx="5"/>
          </p:nvPr>
        </p:nvSpPr>
        <p:spPr>
          <a:xfrm>
            <a:off x="1570895" y="3169298"/>
            <a:ext cx="2615100" cy="55760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latin typeface="Arial"/>
                <a:ea typeface="Arial"/>
                <a:cs typeface="Arial"/>
                <a:sym typeface="Arial"/>
              </a:rPr>
              <a:t>Pillars in constructing a cloud architecture</a:t>
            </a:r>
            <a:endParaRPr/>
          </a:p>
        </p:txBody>
      </p:sp>
      <p:sp>
        <p:nvSpPr>
          <p:cNvPr id="1286" name="Google Shape;1286;p2"/>
          <p:cNvSpPr txBox="1">
            <a:spLocks noGrp="1"/>
          </p:cNvSpPr>
          <p:nvPr>
            <p:ph type="subTitle" idx="6"/>
          </p:nvPr>
        </p:nvSpPr>
        <p:spPr>
          <a:xfrm>
            <a:off x="1564119" y="3776069"/>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How to evaluate a cloud architecture</a:t>
            </a:r>
            <a:endParaRPr/>
          </a:p>
        </p:txBody>
      </p:sp>
      <p:sp>
        <p:nvSpPr>
          <p:cNvPr id="1287" name="Google Shape;1287;p2"/>
          <p:cNvSpPr txBox="1">
            <a:spLocks noGrp="1"/>
          </p:cNvSpPr>
          <p:nvPr>
            <p:ph type="title" idx="9"/>
          </p:nvPr>
        </p:nvSpPr>
        <p:spPr>
          <a:xfrm>
            <a:off x="722845" y="1450645"/>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01</a:t>
            </a:r>
            <a:endParaRPr/>
          </a:p>
        </p:txBody>
      </p:sp>
      <p:sp>
        <p:nvSpPr>
          <p:cNvPr id="1288" name="Google Shape;1288;p2"/>
          <p:cNvSpPr txBox="1">
            <a:spLocks noGrp="1"/>
          </p:cNvSpPr>
          <p:nvPr>
            <p:ph type="title" idx="13"/>
          </p:nvPr>
        </p:nvSpPr>
        <p:spPr>
          <a:xfrm>
            <a:off x="722845" y="2529637"/>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02</a:t>
            </a:r>
            <a:endParaRPr/>
          </a:p>
        </p:txBody>
      </p:sp>
      <p:sp>
        <p:nvSpPr>
          <p:cNvPr id="1289" name="Google Shape;1289;p2"/>
          <p:cNvSpPr txBox="1">
            <a:spLocks noGrp="1"/>
          </p:cNvSpPr>
          <p:nvPr>
            <p:ph type="title" idx="14"/>
          </p:nvPr>
        </p:nvSpPr>
        <p:spPr>
          <a:xfrm>
            <a:off x="722845" y="3608629"/>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03</a:t>
            </a:r>
            <a:endParaRPr/>
          </a:p>
        </p:txBody>
      </p:sp>
      <p:grpSp>
        <p:nvGrpSpPr>
          <p:cNvPr id="1290" name="Google Shape;1290;p2"/>
          <p:cNvGrpSpPr/>
          <p:nvPr/>
        </p:nvGrpSpPr>
        <p:grpSpPr>
          <a:xfrm>
            <a:off x="4993341" y="1301842"/>
            <a:ext cx="635100" cy="734640"/>
            <a:chOff x="731647" y="573573"/>
            <a:chExt cx="635100" cy="734640"/>
          </a:xfrm>
        </p:grpSpPr>
        <p:grpSp>
          <p:nvGrpSpPr>
            <p:cNvPr id="1291" name="Google Shape;1291;p2"/>
            <p:cNvGrpSpPr/>
            <p:nvPr/>
          </p:nvGrpSpPr>
          <p:grpSpPr>
            <a:xfrm>
              <a:off x="731647" y="573573"/>
              <a:ext cx="635100" cy="635100"/>
              <a:chOff x="917231" y="750460"/>
              <a:chExt cx="635100" cy="635100"/>
            </a:xfrm>
          </p:grpSpPr>
          <p:sp>
            <p:nvSpPr>
              <p:cNvPr id="1292" name="Google Shape;1292;p2"/>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4" name="Google Shape;1294;p2"/>
            <p:cNvGrpSpPr/>
            <p:nvPr/>
          </p:nvGrpSpPr>
          <p:grpSpPr>
            <a:xfrm>
              <a:off x="961679" y="1281213"/>
              <a:ext cx="175013" cy="27000"/>
              <a:chOff x="5662375" y="212375"/>
              <a:chExt cx="175013" cy="27000"/>
            </a:xfrm>
          </p:grpSpPr>
          <p:sp>
            <p:nvSpPr>
              <p:cNvPr id="1295" name="Google Shape;1295;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96" name="Google Shape;1296;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97" name="Google Shape;1297;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298" name="Google Shape;1298;p2"/>
          <p:cNvGrpSpPr/>
          <p:nvPr/>
        </p:nvGrpSpPr>
        <p:grpSpPr>
          <a:xfrm>
            <a:off x="4993341" y="2378729"/>
            <a:ext cx="635100" cy="733491"/>
            <a:chOff x="731647" y="1650460"/>
            <a:chExt cx="635100" cy="733491"/>
          </a:xfrm>
        </p:grpSpPr>
        <p:grpSp>
          <p:nvGrpSpPr>
            <p:cNvPr id="1299" name="Google Shape;1299;p2"/>
            <p:cNvGrpSpPr/>
            <p:nvPr/>
          </p:nvGrpSpPr>
          <p:grpSpPr>
            <a:xfrm>
              <a:off x="731647" y="1650460"/>
              <a:ext cx="635100" cy="635100"/>
              <a:chOff x="917231" y="1827973"/>
              <a:chExt cx="635100" cy="635100"/>
            </a:xfrm>
          </p:grpSpPr>
          <p:sp>
            <p:nvSpPr>
              <p:cNvPr id="1300" name="Google Shape;1300;p2"/>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2" name="Google Shape;1302;p2"/>
            <p:cNvGrpSpPr/>
            <p:nvPr/>
          </p:nvGrpSpPr>
          <p:grpSpPr>
            <a:xfrm>
              <a:off x="961679" y="2356951"/>
              <a:ext cx="175013" cy="27000"/>
              <a:chOff x="5662375" y="212375"/>
              <a:chExt cx="175013" cy="27000"/>
            </a:xfrm>
          </p:grpSpPr>
          <p:sp>
            <p:nvSpPr>
              <p:cNvPr id="1303" name="Google Shape;1303;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04" name="Google Shape;1304;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05" name="Google Shape;1305;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306" name="Google Shape;1306;p2"/>
          <p:cNvGrpSpPr/>
          <p:nvPr/>
        </p:nvGrpSpPr>
        <p:grpSpPr>
          <a:xfrm>
            <a:off x="4993341" y="3456546"/>
            <a:ext cx="635100" cy="734983"/>
            <a:chOff x="731647" y="2728277"/>
            <a:chExt cx="635100" cy="734983"/>
          </a:xfrm>
        </p:grpSpPr>
        <p:grpSp>
          <p:nvGrpSpPr>
            <p:cNvPr id="1307" name="Google Shape;1307;p2"/>
            <p:cNvGrpSpPr/>
            <p:nvPr/>
          </p:nvGrpSpPr>
          <p:grpSpPr>
            <a:xfrm>
              <a:off x="731647" y="2728277"/>
              <a:ext cx="635100" cy="635100"/>
              <a:chOff x="917231" y="2905502"/>
              <a:chExt cx="635100" cy="635100"/>
            </a:xfrm>
          </p:grpSpPr>
          <p:sp>
            <p:nvSpPr>
              <p:cNvPr id="1308" name="Google Shape;1308;p2"/>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2"/>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0" name="Google Shape;1310;p2"/>
            <p:cNvGrpSpPr/>
            <p:nvPr/>
          </p:nvGrpSpPr>
          <p:grpSpPr>
            <a:xfrm>
              <a:off x="961679" y="3436260"/>
              <a:ext cx="175013" cy="27000"/>
              <a:chOff x="5662375" y="212375"/>
              <a:chExt cx="175013" cy="27000"/>
            </a:xfrm>
          </p:grpSpPr>
          <p:sp>
            <p:nvSpPr>
              <p:cNvPr id="1311" name="Google Shape;1311;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12" name="Google Shape;1312;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13" name="Google Shape;1313;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sp>
        <p:nvSpPr>
          <p:cNvPr id="1314" name="Google Shape;1314;p2"/>
          <p:cNvSpPr txBox="1"/>
          <p:nvPr/>
        </p:nvSpPr>
        <p:spPr>
          <a:xfrm>
            <a:off x="5925902" y="1441501"/>
            <a:ext cx="2810806" cy="57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2"/>
                </a:solidFill>
                <a:latin typeface="Barlow Semi Condensed"/>
                <a:ea typeface="Barlow Semi Condensed"/>
                <a:cs typeface="Barlow Semi Condensed"/>
                <a:sym typeface="Barlow Semi Condensed"/>
              </a:rPr>
              <a:t>Choose your system architecture wisely</a:t>
            </a:r>
            <a:endParaRPr/>
          </a:p>
        </p:txBody>
      </p:sp>
      <p:sp>
        <p:nvSpPr>
          <p:cNvPr id="1315" name="Google Shape;1315;p2"/>
          <p:cNvSpPr txBox="1"/>
          <p:nvPr/>
        </p:nvSpPr>
        <p:spPr>
          <a:xfrm>
            <a:off x="5925902" y="1158037"/>
            <a:ext cx="2615100" cy="384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accent1"/>
                </a:solidFill>
                <a:latin typeface="Barlow Semi Condensed Medium"/>
                <a:ea typeface="Barlow Semi Condensed Medium"/>
                <a:cs typeface="Barlow Semi Condensed Medium"/>
                <a:sym typeface="Barlow Semi Condensed Medium"/>
              </a:rPr>
              <a:t>Architectures on the Cloud</a:t>
            </a:r>
            <a:endParaRPr/>
          </a:p>
        </p:txBody>
      </p:sp>
      <p:sp>
        <p:nvSpPr>
          <p:cNvPr id="1316" name="Google Shape;1316;p2"/>
          <p:cNvSpPr txBox="1"/>
          <p:nvPr/>
        </p:nvSpPr>
        <p:spPr>
          <a:xfrm>
            <a:off x="5925902" y="2237029"/>
            <a:ext cx="3218098" cy="384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accent1"/>
                </a:solidFill>
                <a:latin typeface="Barlow Semi Condensed Medium"/>
                <a:ea typeface="Barlow Semi Condensed Medium"/>
                <a:cs typeface="Barlow Semi Condensed Medium"/>
                <a:sym typeface="Barlow Semi Condensed Medium"/>
              </a:rPr>
              <a:t>Dive into Web Hosting</a:t>
            </a:r>
            <a:endParaRPr/>
          </a:p>
        </p:txBody>
      </p:sp>
      <p:sp>
        <p:nvSpPr>
          <p:cNvPr id="1317" name="Google Shape;1317;p2"/>
          <p:cNvSpPr txBox="1"/>
          <p:nvPr/>
        </p:nvSpPr>
        <p:spPr>
          <a:xfrm>
            <a:off x="5925902" y="2520493"/>
            <a:ext cx="2615100" cy="57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2"/>
                </a:solidFill>
                <a:latin typeface="Barlow Semi Condensed"/>
                <a:ea typeface="Barlow Semi Condensed"/>
                <a:cs typeface="Barlow Semi Condensed"/>
                <a:sym typeface="Barlow Semi Condensed"/>
              </a:rPr>
              <a:t>Web hosting integrating cloud architecture</a:t>
            </a:r>
            <a:endParaRPr/>
          </a:p>
        </p:txBody>
      </p:sp>
      <p:sp>
        <p:nvSpPr>
          <p:cNvPr id="1318" name="Google Shape;1318;p2"/>
          <p:cNvSpPr txBox="1"/>
          <p:nvPr/>
        </p:nvSpPr>
        <p:spPr>
          <a:xfrm>
            <a:off x="5925902" y="3379957"/>
            <a:ext cx="2615100" cy="43216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accent1"/>
                </a:solidFill>
                <a:latin typeface="Barlow Semi Condensed Medium"/>
                <a:ea typeface="Barlow Semi Condensed Medium"/>
                <a:cs typeface="Barlow Semi Condensed Medium"/>
                <a:sym typeface="Barlow Semi Condensed Medium"/>
              </a:rPr>
              <a:t>Conclusion</a:t>
            </a:r>
            <a:endParaRPr/>
          </a:p>
        </p:txBody>
      </p:sp>
      <p:sp>
        <p:nvSpPr>
          <p:cNvPr id="1319" name="Google Shape;1319;p2"/>
          <p:cNvSpPr txBox="1"/>
          <p:nvPr/>
        </p:nvSpPr>
        <p:spPr>
          <a:xfrm>
            <a:off x="5916784" y="3776069"/>
            <a:ext cx="2615100" cy="57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2"/>
                </a:solidFill>
                <a:latin typeface="Barlow Semi Condensed"/>
                <a:ea typeface="Barlow Semi Condensed"/>
                <a:cs typeface="Barlow Semi Condensed"/>
                <a:sym typeface="Barlow Semi Condensed"/>
              </a:rPr>
              <a:t>Recap the keys</a:t>
            </a:r>
            <a:endParaRPr/>
          </a:p>
        </p:txBody>
      </p:sp>
      <p:sp>
        <p:nvSpPr>
          <p:cNvPr id="1320" name="Google Shape;1320;p2"/>
          <p:cNvSpPr txBox="1"/>
          <p:nvPr/>
        </p:nvSpPr>
        <p:spPr>
          <a:xfrm>
            <a:off x="5075510" y="1450645"/>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Fjalla One"/>
              <a:buNone/>
            </a:pPr>
            <a:r>
              <a:rPr lang="en-US" sz="2000" b="0" i="0" u="none" strike="noStrike" cap="none">
                <a:solidFill>
                  <a:schemeClr val="lt1"/>
                </a:solidFill>
                <a:latin typeface="Fjalla One"/>
                <a:ea typeface="Fjalla One"/>
                <a:cs typeface="Fjalla One"/>
                <a:sym typeface="Fjalla One"/>
              </a:rPr>
              <a:t>04</a:t>
            </a:r>
            <a:endParaRPr/>
          </a:p>
        </p:txBody>
      </p:sp>
      <p:sp>
        <p:nvSpPr>
          <p:cNvPr id="1321" name="Google Shape;1321;p2"/>
          <p:cNvSpPr txBox="1"/>
          <p:nvPr/>
        </p:nvSpPr>
        <p:spPr>
          <a:xfrm>
            <a:off x="5075510" y="2529637"/>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Fjalla One"/>
              <a:buNone/>
            </a:pPr>
            <a:r>
              <a:rPr lang="en-US" sz="2000" b="0" i="0" u="none" strike="noStrike" cap="none">
                <a:solidFill>
                  <a:schemeClr val="lt1"/>
                </a:solidFill>
                <a:latin typeface="Fjalla One"/>
                <a:ea typeface="Fjalla One"/>
                <a:cs typeface="Fjalla One"/>
                <a:sym typeface="Fjalla One"/>
              </a:rPr>
              <a:t>05</a:t>
            </a:r>
            <a:endParaRPr/>
          </a:p>
        </p:txBody>
      </p:sp>
      <p:sp>
        <p:nvSpPr>
          <p:cNvPr id="1322" name="Google Shape;1322;p2"/>
          <p:cNvSpPr txBox="1"/>
          <p:nvPr/>
        </p:nvSpPr>
        <p:spPr>
          <a:xfrm>
            <a:off x="5075510" y="3608629"/>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Fjalla One"/>
              <a:buNone/>
            </a:pPr>
            <a:r>
              <a:rPr lang="en-US" sz="2000" b="0" i="0" u="none" strike="noStrike" cap="none">
                <a:solidFill>
                  <a:schemeClr val="lt1"/>
                </a:solidFill>
                <a:latin typeface="Fjalla One"/>
                <a:ea typeface="Fjalla One"/>
                <a:cs typeface="Fjalla One"/>
                <a:sym typeface="Fjalla One"/>
              </a:rPr>
              <a:t>06</a:t>
            </a:r>
            <a:endParaRPr/>
          </a:p>
        </p:txBody>
      </p:sp>
      <p:sp>
        <p:nvSpPr>
          <p:cNvPr id="1323" name="Google Shape;1323;p2"/>
          <p:cNvSpPr txBox="1"/>
          <p:nvPr/>
        </p:nvSpPr>
        <p:spPr>
          <a:xfrm>
            <a:off x="5135625" y="4044077"/>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Fjalla One"/>
              <a:buNone/>
            </a:pPr>
            <a:r>
              <a:rPr lang="en-US" sz="2000" b="0" i="0" u="none" strike="noStrike" cap="none">
                <a:solidFill>
                  <a:schemeClr val="lt1"/>
                </a:solidFill>
                <a:latin typeface="Fjalla One"/>
                <a:ea typeface="Fjalla One"/>
                <a:cs typeface="Fjalla One"/>
                <a:sym typeface="Fjalla One"/>
              </a:rPr>
              <a:t>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pic>
        <p:nvPicPr>
          <p:cNvPr id="1557" name="Google Shape;1557;p20"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58" name="Google Shape;1558;p20"/>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Simple Storage Service (Amazon S3)</a:t>
            </a:r>
            <a:endParaRPr/>
          </a:p>
        </p:txBody>
      </p:sp>
      <p:pic>
        <p:nvPicPr>
          <p:cNvPr id="1559" name="Google Shape;1559;p20"/>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60" name="Google Shape;1560;p20"/>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58"/>
                                        </p:tgtEl>
                                      </p:cBhvr>
                                    </p:animEffect>
                                    <p:set>
                                      <p:cBhvr>
                                        <p:cTn id="7" dur="1" fill="hold">
                                          <p:stCondLst>
                                            <p:cond delay="500"/>
                                          </p:stCondLst>
                                        </p:cTn>
                                        <p:tgtEl>
                                          <p:spTgt spid="155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59"/>
                                        </p:tgtEl>
                                      </p:cBhvr>
                                    </p:animEffect>
                                    <p:set>
                                      <p:cBhvr>
                                        <p:cTn id="11" dur="1" fill="hold">
                                          <p:stCondLst>
                                            <p:cond delay="500"/>
                                          </p:stCondLst>
                                        </p:cTn>
                                        <p:tgtEl>
                                          <p:spTgt spid="15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pic>
        <p:nvPicPr>
          <p:cNvPr id="1565" name="Google Shape;1565;p21"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66" name="Google Shape;1566;p21"/>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Storage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Gateway</a:t>
            </a:r>
            <a:endParaRPr/>
          </a:p>
        </p:txBody>
      </p:sp>
      <p:pic>
        <p:nvPicPr>
          <p:cNvPr id="1567" name="Google Shape;1567;p21"/>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68" name="Google Shape;1568;p21"/>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66"/>
                                        </p:tgtEl>
                                      </p:cBhvr>
                                    </p:animEffect>
                                    <p:set>
                                      <p:cBhvr>
                                        <p:cTn id="7" dur="1" fill="hold">
                                          <p:stCondLst>
                                            <p:cond delay="500"/>
                                          </p:stCondLst>
                                        </p:cTn>
                                        <p:tgtEl>
                                          <p:spTgt spid="156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67"/>
                                        </p:tgtEl>
                                      </p:cBhvr>
                                    </p:animEffect>
                                    <p:set>
                                      <p:cBhvr>
                                        <p:cTn id="11" dur="1" fill="hold">
                                          <p:stCondLst>
                                            <p:cond delay="500"/>
                                          </p:stCondLst>
                                        </p:cTn>
                                        <p:tgtEl>
                                          <p:spTgt spid="15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pic>
        <p:nvPicPr>
          <p:cNvPr id="1573" name="Google Shape;1573;p22"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pic>
        <p:nvPicPr>
          <p:cNvPr id="1574" name="Google Shape;1574;p22"/>
          <p:cNvPicPr preferRelativeResize="0"/>
          <p:nvPr/>
        </p:nvPicPr>
        <p:blipFill rotWithShape="1">
          <a:blip r:embed="rId4">
            <a:alphaModFix/>
          </a:blip>
          <a:srcRect/>
          <a:stretch/>
        </p:blipFill>
        <p:spPr>
          <a:xfrm>
            <a:off x="669787" y="1327700"/>
            <a:ext cx="762000" cy="762000"/>
          </a:xfrm>
          <a:prstGeom prst="rect">
            <a:avLst/>
          </a:prstGeom>
          <a:noFill/>
          <a:ln>
            <a:noFill/>
          </a:ln>
        </p:spPr>
      </p:pic>
      <p:pic>
        <p:nvPicPr>
          <p:cNvPr id="1575" name="Google Shape;1575;p22"/>
          <p:cNvPicPr preferRelativeResize="0"/>
          <p:nvPr/>
        </p:nvPicPr>
        <p:blipFill rotWithShape="1">
          <a:blip r:embed="rId5">
            <a:alphaModFix/>
          </a:blip>
          <a:srcRect/>
          <a:stretch/>
        </p:blipFill>
        <p:spPr>
          <a:xfrm>
            <a:off x="669787" y="2682021"/>
            <a:ext cx="762000" cy="762000"/>
          </a:xfrm>
          <a:prstGeom prst="rect">
            <a:avLst/>
          </a:prstGeom>
          <a:noFill/>
          <a:ln>
            <a:noFill/>
          </a:ln>
        </p:spPr>
      </p:pic>
      <p:pic>
        <p:nvPicPr>
          <p:cNvPr id="1576" name="Google Shape;1576;p22"/>
          <p:cNvPicPr preferRelativeResize="0"/>
          <p:nvPr/>
        </p:nvPicPr>
        <p:blipFill rotWithShape="1">
          <a:blip r:embed="rId6">
            <a:alphaModFix/>
          </a:blip>
          <a:srcRect/>
          <a:stretch/>
        </p:blipFill>
        <p:spPr>
          <a:xfrm>
            <a:off x="2767887" y="1327700"/>
            <a:ext cx="762000" cy="762000"/>
          </a:xfrm>
          <a:prstGeom prst="rect">
            <a:avLst/>
          </a:prstGeom>
          <a:noFill/>
          <a:ln>
            <a:noFill/>
          </a:ln>
        </p:spPr>
      </p:pic>
      <p:sp>
        <p:nvSpPr>
          <p:cNvPr id="1577" name="Google Shape;1577;p22"/>
          <p:cNvSpPr txBox="1"/>
          <p:nvPr/>
        </p:nvSpPr>
        <p:spPr>
          <a:xfrm>
            <a:off x="0" y="2247361"/>
            <a:ext cx="22796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Route 53</a:t>
            </a:r>
            <a:endParaRPr/>
          </a:p>
        </p:txBody>
      </p:sp>
      <p:sp>
        <p:nvSpPr>
          <p:cNvPr id="1578" name="Google Shape;1578;p22"/>
          <p:cNvSpPr txBox="1"/>
          <p:nvPr/>
        </p:nvSpPr>
        <p:spPr>
          <a:xfrm>
            <a:off x="-95388" y="3601682"/>
            <a:ext cx="22923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CloudFront</a:t>
            </a:r>
            <a:endParaRPr/>
          </a:p>
        </p:txBody>
      </p:sp>
      <p:sp>
        <p:nvSpPr>
          <p:cNvPr id="1579" name="Google Shape;1579;p22"/>
          <p:cNvSpPr txBox="1"/>
          <p:nvPr/>
        </p:nvSpPr>
        <p:spPr>
          <a:xfrm>
            <a:off x="2009062" y="2247361"/>
            <a:ext cx="22796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Elastic Load Balancing</a:t>
            </a:r>
            <a:endParaRPr/>
          </a:p>
        </p:txBody>
      </p:sp>
      <p:pic>
        <p:nvPicPr>
          <p:cNvPr id="1580" name="Google Shape;1580;p22"/>
          <p:cNvPicPr preferRelativeResize="0"/>
          <p:nvPr/>
        </p:nvPicPr>
        <p:blipFill rotWithShape="1">
          <a:blip r:embed="rId7">
            <a:alphaModFix/>
          </a:blip>
          <a:srcRect/>
          <a:stretch/>
        </p:blipFill>
        <p:spPr>
          <a:xfrm>
            <a:off x="2753599" y="2719803"/>
            <a:ext cx="762000" cy="762000"/>
          </a:xfrm>
          <a:prstGeom prst="rect">
            <a:avLst/>
          </a:prstGeom>
          <a:noFill/>
          <a:ln>
            <a:noFill/>
          </a:ln>
        </p:spPr>
      </p:pic>
      <p:sp>
        <p:nvSpPr>
          <p:cNvPr id="1581" name="Google Shape;1581;p22"/>
          <p:cNvSpPr txBox="1"/>
          <p:nvPr/>
        </p:nvSpPr>
        <p:spPr>
          <a:xfrm>
            <a:off x="1996362" y="3483390"/>
            <a:ext cx="229235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Firewall</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Manager</a:t>
            </a:r>
            <a:endParaRPr/>
          </a:p>
        </p:txBody>
      </p:sp>
      <p:sp>
        <p:nvSpPr>
          <p:cNvPr id="1582" name="Google Shape;1582;p22"/>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81"/>
                                        </p:tgtEl>
                                      </p:cBhvr>
                                    </p:animEffect>
                                    <p:set>
                                      <p:cBhvr>
                                        <p:cTn id="7" dur="1" fill="hold">
                                          <p:stCondLst>
                                            <p:cond delay="500"/>
                                          </p:stCondLst>
                                        </p:cTn>
                                        <p:tgtEl>
                                          <p:spTgt spid="158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79"/>
                                        </p:tgtEl>
                                      </p:cBhvr>
                                    </p:animEffect>
                                    <p:set>
                                      <p:cBhvr>
                                        <p:cTn id="10" dur="1" fill="hold">
                                          <p:stCondLst>
                                            <p:cond delay="500"/>
                                          </p:stCondLst>
                                        </p:cTn>
                                        <p:tgtEl>
                                          <p:spTgt spid="157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77"/>
                                        </p:tgtEl>
                                      </p:cBhvr>
                                    </p:animEffect>
                                    <p:set>
                                      <p:cBhvr>
                                        <p:cTn id="13" dur="1" fill="hold">
                                          <p:stCondLst>
                                            <p:cond delay="500"/>
                                          </p:stCondLst>
                                        </p:cTn>
                                        <p:tgtEl>
                                          <p:spTgt spid="157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78"/>
                                        </p:tgtEl>
                                      </p:cBhvr>
                                    </p:animEffect>
                                    <p:set>
                                      <p:cBhvr>
                                        <p:cTn id="16" dur="1" fill="hold">
                                          <p:stCondLst>
                                            <p:cond delay="500"/>
                                          </p:stCondLst>
                                        </p:cTn>
                                        <p:tgtEl>
                                          <p:spTgt spid="157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nodeType="afterEffect">
                                  <p:stCondLst>
                                    <p:cond delay="0"/>
                                  </p:stCondLst>
                                  <p:childTnLst>
                                    <p:animEffect transition="out" filter="fade">
                                      <p:cBhvr>
                                        <p:cTn id="19" dur="100"/>
                                        <p:tgtEl>
                                          <p:spTgt spid="1574"/>
                                        </p:tgtEl>
                                      </p:cBhvr>
                                    </p:animEffect>
                                    <p:set>
                                      <p:cBhvr>
                                        <p:cTn id="20" dur="1" fill="hold">
                                          <p:stCondLst>
                                            <p:cond delay="100"/>
                                          </p:stCondLst>
                                        </p:cTn>
                                        <p:tgtEl>
                                          <p:spTgt spid="157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
                                        <p:tgtEl>
                                          <p:spTgt spid="1576"/>
                                        </p:tgtEl>
                                      </p:cBhvr>
                                    </p:animEffect>
                                    <p:set>
                                      <p:cBhvr>
                                        <p:cTn id="23" dur="1" fill="hold">
                                          <p:stCondLst>
                                            <p:cond delay="100"/>
                                          </p:stCondLst>
                                        </p:cTn>
                                        <p:tgtEl>
                                          <p:spTgt spid="157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100"/>
                                        <p:tgtEl>
                                          <p:spTgt spid="1580"/>
                                        </p:tgtEl>
                                      </p:cBhvr>
                                    </p:animEffect>
                                    <p:set>
                                      <p:cBhvr>
                                        <p:cTn id="26" dur="1" fill="hold">
                                          <p:stCondLst>
                                            <p:cond delay="100"/>
                                          </p:stCondLst>
                                        </p:cTn>
                                        <p:tgtEl>
                                          <p:spTgt spid="1580"/>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100"/>
                                        <p:tgtEl>
                                          <p:spTgt spid="1575"/>
                                        </p:tgtEl>
                                      </p:cBhvr>
                                    </p:animEffect>
                                    <p:set>
                                      <p:cBhvr>
                                        <p:cTn id="29" dur="1" fill="hold">
                                          <p:stCondLst>
                                            <p:cond delay="100"/>
                                          </p:stCondLst>
                                        </p:cTn>
                                        <p:tgtEl>
                                          <p:spTgt spid="15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pic>
        <p:nvPicPr>
          <p:cNvPr id="1587" name="Google Shape;1587;p23"/>
          <p:cNvPicPr preferRelativeResize="0"/>
          <p:nvPr/>
        </p:nvPicPr>
        <p:blipFill rotWithShape="1">
          <a:blip r:embed="rId3">
            <a:alphaModFix/>
          </a:blip>
          <a:srcRect/>
          <a:stretch/>
        </p:blipFill>
        <p:spPr>
          <a:xfrm>
            <a:off x="749300" y="832583"/>
            <a:ext cx="762000" cy="762000"/>
          </a:xfrm>
          <a:prstGeom prst="rect">
            <a:avLst/>
          </a:prstGeom>
          <a:noFill/>
          <a:ln>
            <a:noFill/>
          </a:ln>
        </p:spPr>
      </p:pic>
      <p:sp>
        <p:nvSpPr>
          <p:cNvPr id="1588" name="Google Shape;1588;p23"/>
          <p:cNvSpPr txBox="1"/>
          <p:nvPr/>
        </p:nvSpPr>
        <p:spPr>
          <a:xfrm>
            <a:off x="0" y="1594583"/>
            <a:ext cx="227965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Identity and Access Management (IAM)</a:t>
            </a:r>
            <a:endParaRPr/>
          </a:p>
        </p:txBody>
      </p:sp>
      <p:pic>
        <p:nvPicPr>
          <p:cNvPr id="1589" name="Google Shape;1589;p23"/>
          <p:cNvPicPr preferRelativeResize="0"/>
          <p:nvPr/>
        </p:nvPicPr>
        <p:blipFill rotWithShape="1">
          <a:blip r:embed="rId4">
            <a:alphaModFix/>
          </a:blip>
          <a:srcRect/>
          <a:stretch/>
        </p:blipFill>
        <p:spPr>
          <a:xfrm>
            <a:off x="2987674" y="832583"/>
            <a:ext cx="762000" cy="762000"/>
          </a:xfrm>
          <a:prstGeom prst="rect">
            <a:avLst/>
          </a:prstGeom>
          <a:noFill/>
          <a:ln>
            <a:noFill/>
          </a:ln>
        </p:spPr>
      </p:pic>
      <p:sp>
        <p:nvSpPr>
          <p:cNvPr id="1590" name="Google Shape;1590;p23"/>
          <p:cNvSpPr txBox="1"/>
          <p:nvPr/>
        </p:nvSpPr>
        <p:spPr>
          <a:xfrm>
            <a:off x="2247899" y="1594583"/>
            <a:ext cx="22431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App Mesh</a:t>
            </a:r>
            <a:endParaRPr/>
          </a:p>
        </p:txBody>
      </p:sp>
      <p:pic>
        <p:nvPicPr>
          <p:cNvPr id="1591" name="Google Shape;1591;p23"/>
          <p:cNvPicPr preferRelativeResize="0"/>
          <p:nvPr/>
        </p:nvPicPr>
        <p:blipFill rotWithShape="1">
          <a:blip r:embed="rId5">
            <a:alphaModFix/>
          </a:blip>
          <a:srcRect/>
          <a:stretch/>
        </p:blipFill>
        <p:spPr>
          <a:xfrm>
            <a:off x="4852112" y="832583"/>
            <a:ext cx="762000" cy="762000"/>
          </a:xfrm>
          <a:prstGeom prst="rect">
            <a:avLst/>
          </a:prstGeom>
          <a:noFill/>
          <a:ln>
            <a:noFill/>
          </a:ln>
        </p:spPr>
      </p:pic>
      <p:sp>
        <p:nvSpPr>
          <p:cNvPr id="1592" name="Google Shape;1592;p23"/>
          <p:cNvSpPr txBox="1"/>
          <p:nvPr/>
        </p:nvSpPr>
        <p:spPr>
          <a:xfrm>
            <a:off x="4112337" y="1596170"/>
            <a:ext cx="22431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AWS Management</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Console</a:t>
            </a:r>
            <a:endParaRPr/>
          </a:p>
        </p:txBody>
      </p:sp>
      <p:pic>
        <p:nvPicPr>
          <p:cNvPr id="1593" name="Google Shape;1593;p23"/>
          <p:cNvPicPr preferRelativeResize="0"/>
          <p:nvPr/>
        </p:nvPicPr>
        <p:blipFill rotWithShape="1">
          <a:blip r:embed="rId6">
            <a:alphaModFix/>
          </a:blip>
          <a:srcRect/>
          <a:stretch/>
        </p:blipFill>
        <p:spPr>
          <a:xfrm>
            <a:off x="6896101" y="832583"/>
            <a:ext cx="762000" cy="762000"/>
          </a:xfrm>
          <a:prstGeom prst="rect">
            <a:avLst/>
          </a:prstGeom>
          <a:noFill/>
          <a:ln>
            <a:noFill/>
          </a:ln>
        </p:spPr>
      </p:pic>
      <p:sp>
        <p:nvSpPr>
          <p:cNvPr id="1594" name="Google Shape;1594;p23"/>
          <p:cNvSpPr txBox="1"/>
          <p:nvPr/>
        </p:nvSpPr>
        <p:spPr>
          <a:xfrm>
            <a:off x="6146801" y="1596170"/>
            <a:ext cx="22796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Amazon Rekognition</a:t>
            </a:r>
            <a:endParaRPr/>
          </a:p>
        </p:txBody>
      </p:sp>
      <p:pic>
        <p:nvPicPr>
          <p:cNvPr id="1595" name="Google Shape;1595;p23"/>
          <p:cNvPicPr preferRelativeResize="0"/>
          <p:nvPr/>
        </p:nvPicPr>
        <p:blipFill rotWithShape="1">
          <a:blip r:embed="rId7">
            <a:alphaModFix/>
          </a:blip>
          <a:srcRect/>
          <a:stretch/>
        </p:blipFill>
        <p:spPr>
          <a:xfrm>
            <a:off x="4828300" y="2252582"/>
            <a:ext cx="762000" cy="762000"/>
          </a:xfrm>
          <a:prstGeom prst="rect">
            <a:avLst/>
          </a:prstGeom>
          <a:noFill/>
          <a:ln>
            <a:noFill/>
          </a:ln>
        </p:spPr>
      </p:pic>
      <p:pic>
        <p:nvPicPr>
          <p:cNvPr id="1596" name="Google Shape;1596;p23"/>
          <p:cNvPicPr preferRelativeResize="0"/>
          <p:nvPr/>
        </p:nvPicPr>
        <p:blipFill rotWithShape="1">
          <a:blip r:embed="rId8">
            <a:alphaModFix/>
          </a:blip>
          <a:srcRect/>
          <a:stretch/>
        </p:blipFill>
        <p:spPr>
          <a:xfrm>
            <a:off x="2959098" y="2252582"/>
            <a:ext cx="762000" cy="762000"/>
          </a:xfrm>
          <a:prstGeom prst="rect">
            <a:avLst/>
          </a:prstGeom>
          <a:noFill/>
          <a:ln>
            <a:noFill/>
          </a:ln>
        </p:spPr>
      </p:pic>
      <p:pic>
        <p:nvPicPr>
          <p:cNvPr id="1597" name="Google Shape;1597;p23"/>
          <p:cNvPicPr preferRelativeResize="0"/>
          <p:nvPr/>
        </p:nvPicPr>
        <p:blipFill rotWithShape="1">
          <a:blip r:embed="rId9">
            <a:alphaModFix/>
          </a:blip>
          <a:srcRect/>
          <a:stretch/>
        </p:blipFill>
        <p:spPr>
          <a:xfrm>
            <a:off x="749300" y="2252582"/>
            <a:ext cx="762000" cy="762000"/>
          </a:xfrm>
          <a:prstGeom prst="rect">
            <a:avLst/>
          </a:prstGeom>
          <a:noFill/>
          <a:ln>
            <a:noFill/>
          </a:ln>
        </p:spPr>
      </p:pic>
      <p:sp>
        <p:nvSpPr>
          <p:cNvPr id="1598" name="Google Shape;1598;p23"/>
          <p:cNvSpPr txBox="1"/>
          <p:nvPr/>
        </p:nvSpPr>
        <p:spPr>
          <a:xfrm>
            <a:off x="-7937" y="3014582"/>
            <a:ext cx="22923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CodeBuild</a:t>
            </a:r>
            <a:endParaRPr/>
          </a:p>
        </p:txBody>
      </p:sp>
      <p:sp>
        <p:nvSpPr>
          <p:cNvPr id="1599" name="Google Shape;1599;p23"/>
          <p:cNvSpPr txBox="1"/>
          <p:nvPr/>
        </p:nvSpPr>
        <p:spPr>
          <a:xfrm>
            <a:off x="2211386" y="3014582"/>
            <a:ext cx="22796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CodeCommit</a:t>
            </a:r>
            <a:endParaRPr/>
          </a:p>
        </p:txBody>
      </p:sp>
      <p:sp>
        <p:nvSpPr>
          <p:cNvPr id="1600" name="Google Shape;1600;p23"/>
          <p:cNvSpPr txBox="1"/>
          <p:nvPr/>
        </p:nvSpPr>
        <p:spPr>
          <a:xfrm>
            <a:off x="4112337" y="3014582"/>
            <a:ext cx="220186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CodeDeploy</a:t>
            </a:r>
            <a:endParaRPr/>
          </a:p>
        </p:txBody>
      </p:sp>
      <p:pic>
        <p:nvPicPr>
          <p:cNvPr id="1601" name="Google Shape;1601;p23"/>
          <p:cNvPicPr preferRelativeResize="0"/>
          <p:nvPr/>
        </p:nvPicPr>
        <p:blipFill rotWithShape="1">
          <a:blip r:embed="rId10">
            <a:alphaModFix/>
          </a:blip>
          <a:srcRect/>
          <a:stretch/>
        </p:blipFill>
        <p:spPr>
          <a:xfrm>
            <a:off x="6891338" y="2252582"/>
            <a:ext cx="762000" cy="762000"/>
          </a:xfrm>
          <a:prstGeom prst="rect">
            <a:avLst/>
          </a:prstGeom>
          <a:noFill/>
          <a:ln>
            <a:noFill/>
          </a:ln>
        </p:spPr>
      </p:pic>
      <p:sp>
        <p:nvSpPr>
          <p:cNvPr id="1602" name="Google Shape;1602;p23"/>
          <p:cNvSpPr txBox="1"/>
          <p:nvPr/>
        </p:nvSpPr>
        <p:spPr>
          <a:xfrm>
            <a:off x="6151563" y="3016169"/>
            <a:ext cx="22431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CodePipeline</a:t>
            </a:r>
            <a:endParaRPr/>
          </a:p>
        </p:txBody>
      </p:sp>
      <p:pic>
        <p:nvPicPr>
          <p:cNvPr id="1603" name="Google Shape;1603;p23"/>
          <p:cNvPicPr preferRelativeResize="0"/>
          <p:nvPr/>
        </p:nvPicPr>
        <p:blipFill rotWithShape="1">
          <a:blip r:embed="rId11">
            <a:alphaModFix/>
          </a:blip>
          <a:srcRect/>
          <a:stretch/>
        </p:blipFill>
        <p:spPr>
          <a:xfrm>
            <a:off x="712786" y="3486328"/>
            <a:ext cx="762000" cy="762000"/>
          </a:xfrm>
          <a:prstGeom prst="rect">
            <a:avLst/>
          </a:prstGeom>
          <a:noFill/>
          <a:ln>
            <a:noFill/>
          </a:ln>
        </p:spPr>
      </p:pic>
      <p:sp>
        <p:nvSpPr>
          <p:cNvPr id="1604" name="Google Shape;1604;p23"/>
          <p:cNvSpPr txBox="1"/>
          <p:nvPr/>
        </p:nvSpPr>
        <p:spPr>
          <a:xfrm>
            <a:off x="-44451" y="4249626"/>
            <a:ext cx="229235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Database Migration Service (AWS DMS)</a:t>
            </a:r>
            <a:endParaRPr/>
          </a:p>
        </p:txBody>
      </p:sp>
      <p:sp>
        <p:nvSpPr>
          <p:cNvPr id="1605" name="Google Shape;1605;p23"/>
          <p:cNvSpPr txBox="1"/>
          <p:nvPr/>
        </p:nvSpPr>
        <p:spPr>
          <a:xfrm>
            <a:off x="2211603" y="4246741"/>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EKS Anywhere</a:t>
            </a:r>
            <a:endParaRPr/>
          </a:p>
        </p:txBody>
      </p:sp>
      <p:pic>
        <p:nvPicPr>
          <p:cNvPr id="1606" name="Google Shape;1606;p23"/>
          <p:cNvPicPr preferRelativeResize="0"/>
          <p:nvPr/>
        </p:nvPicPr>
        <p:blipFill rotWithShape="1">
          <a:blip r:embed="rId12">
            <a:alphaModFix/>
          </a:blip>
          <a:srcRect/>
          <a:stretch/>
        </p:blipFill>
        <p:spPr>
          <a:xfrm>
            <a:off x="2979197" y="3486328"/>
            <a:ext cx="762000" cy="762000"/>
          </a:xfrm>
          <a:prstGeom prst="rect">
            <a:avLst/>
          </a:prstGeom>
          <a:noFill/>
          <a:ln>
            <a:noFill/>
          </a:ln>
        </p:spPr>
      </p:pic>
      <p:pic>
        <p:nvPicPr>
          <p:cNvPr id="1607" name="Google Shape;1607;p23"/>
          <p:cNvPicPr preferRelativeResize="0"/>
          <p:nvPr/>
        </p:nvPicPr>
        <p:blipFill rotWithShape="1">
          <a:blip r:embed="rId13">
            <a:alphaModFix/>
          </a:blip>
          <a:srcRect/>
          <a:stretch/>
        </p:blipFill>
        <p:spPr>
          <a:xfrm>
            <a:off x="4816545" y="3491262"/>
            <a:ext cx="762000" cy="762000"/>
          </a:xfrm>
          <a:prstGeom prst="rect">
            <a:avLst/>
          </a:prstGeom>
          <a:noFill/>
          <a:ln>
            <a:noFill/>
          </a:ln>
        </p:spPr>
      </p:pic>
      <p:sp>
        <p:nvSpPr>
          <p:cNvPr id="1608" name="Google Shape;1608;p23"/>
          <p:cNvSpPr txBox="1"/>
          <p:nvPr/>
        </p:nvSpPr>
        <p:spPr>
          <a:xfrm>
            <a:off x="4046608" y="4253262"/>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Budgets</a:t>
            </a:r>
            <a:endParaRPr/>
          </a:p>
        </p:txBody>
      </p:sp>
      <p:pic>
        <p:nvPicPr>
          <p:cNvPr id="1609" name="Google Shape;1609;p23"/>
          <p:cNvPicPr preferRelativeResize="0"/>
          <p:nvPr/>
        </p:nvPicPr>
        <p:blipFill rotWithShape="1">
          <a:blip r:embed="rId14">
            <a:alphaModFix/>
          </a:blip>
          <a:srcRect/>
          <a:stretch/>
        </p:blipFill>
        <p:spPr>
          <a:xfrm>
            <a:off x="6904787" y="3491262"/>
            <a:ext cx="762000" cy="762000"/>
          </a:xfrm>
          <a:prstGeom prst="rect">
            <a:avLst/>
          </a:prstGeom>
          <a:noFill/>
          <a:ln>
            <a:noFill/>
          </a:ln>
        </p:spPr>
      </p:pic>
      <p:sp>
        <p:nvSpPr>
          <p:cNvPr id="1610" name="Google Shape;1610;p23"/>
          <p:cNvSpPr txBox="1"/>
          <p:nvPr/>
        </p:nvSpPr>
        <p:spPr>
          <a:xfrm>
            <a:off x="6134850" y="4254849"/>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Savings Plans</a:t>
            </a:r>
            <a:endParaRPr/>
          </a:p>
        </p:txBody>
      </p:sp>
      <p:sp>
        <p:nvSpPr>
          <p:cNvPr id="1611" name="Google Shape;1611;p23"/>
          <p:cNvSpPr txBox="1"/>
          <p:nvPr/>
        </p:nvSpPr>
        <p:spPr>
          <a:xfrm>
            <a:off x="3070627" y="187936"/>
            <a:ext cx="300274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Fjalla One"/>
                <a:ea typeface="Fjalla One"/>
                <a:cs typeface="Fjalla One"/>
                <a:sym typeface="Fjalla One"/>
              </a:rPr>
              <a:t>AND FAR MORE SERVICES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0"/>
                                        </p:tgtEl>
                                        <p:attrNameLst>
                                          <p:attrName>style.visibility</p:attrName>
                                        </p:attrNameLst>
                                      </p:cBhvr>
                                      <p:to>
                                        <p:strVal val="visible"/>
                                      </p:to>
                                    </p:set>
                                  </p:childTnLst>
                                </p:cTn>
                              </p:par>
                              <p:par>
                                <p:cTn id="9" presetID="1" presetClass="entr" presetSubtype="0" fill="hold" nodeType="withEffect">
                                  <p:stCondLst>
                                    <p:cond delay="150"/>
                                  </p:stCondLst>
                                  <p:childTnLst>
                                    <p:set>
                                      <p:cBhvr>
                                        <p:cTn id="10" dur="1" fill="hold">
                                          <p:stCondLst>
                                            <p:cond delay="0"/>
                                          </p:stCondLst>
                                        </p:cTn>
                                        <p:tgtEl>
                                          <p:spTgt spid="1591"/>
                                        </p:tgtEl>
                                        <p:attrNameLst>
                                          <p:attrName>style.visibility</p:attrName>
                                        </p:attrNameLst>
                                      </p:cBhvr>
                                      <p:to>
                                        <p:strVal val="visible"/>
                                      </p:to>
                                    </p:set>
                                  </p:childTnLst>
                                </p:cTn>
                              </p:par>
                            </p:childTnLst>
                          </p:cTn>
                        </p:par>
                        <p:par>
                          <p:cTn id="11" fill="hold">
                            <p:stCondLst>
                              <p:cond delay="1"/>
                            </p:stCondLst>
                            <p:childTnLst>
                              <p:par>
                                <p:cTn id="12" presetID="1" presetClass="entr" presetSubtype="0" fill="hold" nodeType="afterEffect">
                                  <p:stCondLst>
                                    <p:cond delay="0"/>
                                  </p:stCondLst>
                                  <p:childTnLst>
                                    <p:set>
                                      <p:cBhvr>
                                        <p:cTn id="13" dur="1" fill="hold">
                                          <p:stCondLst>
                                            <p:cond delay="0"/>
                                          </p:stCondLst>
                                        </p:cTn>
                                        <p:tgtEl>
                                          <p:spTgt spid="1592"/>
                                        </p:tgtEl>
                                        <p:attrNameLst>
                                          <p:attrName>style.visibility</p:attrName>
                                        </p:attrNameLst>
                                      </p:cBhvr>
                                      <p:to>
                                        <p:strVal val="visible"/>
                                      </p:to>
                                    </p:set>
                                  </p:childTnLst>
                                </p:cTn>
                              </p:par>
                            </p:childTnLst>
                          </p:cTn>
                        </p:par>
                        <p:par>
                          <p:cTn id="14" fill="hold">
                            <p:stCondLst>
                              <p:cond delay="2"/>
                            </p:stCondLst>
                            <p:childTnLst>
                              <p:par>
                                <p:cTn id="15" presetID="1" presetClass="entr" presetSubtype="0" fill="hold" nodeType="afterEffect">
                                  <p:stCondLst>
                                    <p:cond delay="150"/>
                                  </p:stCondLst>
                                  <p:childTnLst>
                                    <p:set>
                                      <p:cBhvr>
                                        <p:cTn id="16" dur="1" fill="hold">
                                          <p:stCondLst>
                                            <p:cond delay="0"/>
                                          </p:stCondLst>
                                        </p:cTn>
                                        <p:tgtEl>
                                          <p:spTgt spid="1593"/>
                                        </p:tgtEl>
                                        <p:attrNameLst>
                                          <p:attrName>style.visibility</p:attrName>
                                        </p:attrNameLst>
                                      </p:cBhvr>
                                      <p:to>
                                        <p:strVal val="visible"/>
                                      </p:to>
                                    </p:set>
                                  </p:childTnLst>
                                </p:cTn>
                              </p:par>
                            </p:childTnLst>
                          </p:cTn>
                        </p:par>
                        <p:par>
                          <p:cTn id="17" fill="hold">
                            <p:stCondLst>
                              <p:cond delay="3"/>
                            </p:stCondLst>
                            <p:childTnLst>
                              <p:par>
                                <p:cTn id="18" presetID="1" presetClass="entr" presetSubtype="0" fill="hold" nodeType="afterEffect">
                                  <p:stCondLst>
                                    <p:cond delay="0"/>
                                  </p:stCondLst>
                                  <p:childTnLst>
                                    <p:set>
                                      <p:cBhvr>
                                        <p:cTn id="19" dur="1" fill="hold">
                                          <p:stCondLst>
                                            <p:cond delay="0"/>
                                          </p:stCondLst>
                                        </p:cTn>
                                        <p:tgtEl>
                                          <p:spTgt spid="1594"/>
                                        </p:tgtEl>
                                        <p:attrNameLst>
                                          <p:attrName>style.visibility</p:attrName>
                                        </p:attrNameLst>
                                      </p:cBhvr>
                                      <p:to>
                                        <p:strVal val="visible"/>
                                      </p:to>
                                    </p:set>
                                  </p:childTnLst>
                                </p:cTn>
                              </p:par>
                            </p:childTnLst>
                          </p:cTn>
                        </p:par>
                        <p:par>
                          <p:cTn id="20" fill="hold">
                            <p:stCondLst>
                              <p:cond delay="4"/>
                            </p:stCondLst>
                            <p:childTnLst>
                              <p:par>
                                <p:cTn id="21" presetID="1" presetClass="entr" presetSubtype="0" fill="hold" nodeType="afterEffect">
                                  <p:stCondLst>
                                    <p:cond delay="150"/>
                                  </p:stCondLst>
                                  <p:childTnLst>
                                    <p:set>
                                      <p:cBhvr>
                                        <p:cTn id="22" dur="1" fill="hold">
                                          <p:stCondLst>
                                            <p:cond delay="0"/>
                                          </p:stCondLst>
                                        </p:cTn>
                                        <p:tgtEl>
                                          <p:spTgt spid="1597"/>
                                        </p:tgtEl>
                                        <p:attrNameLst>
                                          <p:attrName>style.visibility</p:attrName>
                                        </p:attrNameLst>
                                      </p:cBhvr>
                                      <p:to>
                                        <p:strVal val="visible"/>
                                      </p:to>
                                    </p:set>
                                  </p:childTnLst>
                                </p:cTn>
                              </p:par>
                            </p:childTnLst>
                          </p:cTn>
                        </p:par>
                        <p:par>
                          <p:cTn id="23" fill="hold">
                            <p:stCondLst>
                              <p:cond delay="5"/>
                            </p:stCondLst>
                            <p:childTnLst>
                              <p:par>
                                <p:cTn id="24" presetID="1" presetClass="entr" presetSubtype="0" fill="hold" nodeType="afterEffect">
                                  <p:stCondLst>
                                    <p:cond delay="0"/>
                                  </p:stCondLst>
                                  <p:childTnLst>
                                    <p:set>
                                      <p:cBhvr>
                                        <p:cTn id="25" dur="1" fill="hold">
                                          <p:stCondLst>
                                            <p:cond delay="0"/>
                                          </p:stCondLst>
                                        </p:cTn>
                                        <p:tgtEl>
                                          <p:spTgt spid="1598"/>
                                        </p:tgtEl>
                                        <p:attrNameLst>
                                          <p:attrName>style.visibility</p:attrName>
                                        </p:attrNameLst>
                                      </p:cBhvr>
                                      <p:to>
                                        <p:strVal val="visible"/>
                                      </p:to>
                                    </p:set>
                                  </p:childTnLst>
                                </p:cTn>
                              </p:par>
                            </p:childTnLst>
                          </p:cTn>
                        </p:par>
                        <p:par>
                          <p:cTn id="26" fill="hold">
                            <p:stCondLst>
                              <p:cond delay="6"/>
                            </p:stCondLst>
                            <p:childTnLst>
                              <p:par>
                                <p:cTn id="27" presetID="1" presetClass="entr" presetSubtype="0" fill="hold" nodeType="afterEffect">
                                  <p:stCondLst>
                                    <p:cond delay="150"/>
                                  </p:stCondLst>
                                  <p:childTnLst>
                                    <p:set>
                                      <p:cBhvr>
                                        <p:cTn id="28" dur="1" fill="hold">
                                          <p:stCondLst>
                                            <p:cond delay="0"/>
                                          </p:stCondLst>
                                        </p:cTn>
                                        <p:tgtEl>
                                          <p:spTgt spid="1596"/>
                                        </p:tgtEl>
                                        <p:attrNameLst>
                                          <p:attrName>style.visibility</p:attrName>
                                        </p:attrNameLst>
                                      </p:cBhvr>
                                      <p:to>
                                        <p:strVal val="visible"/>
                                      </p:to>
                                    </p:set>
                                  </p:childTnLst>
                                </p:cTn>
                              </p:par>
                            </p:childTnLst>
                          </p:cTn>
                        </p:par>
                        <p:par>
                          <p:cTn id="29" fill="hold">
                            <p:stCondLst>
                              <p:cond delay="7"/>
                            </p:stCondLst>
                            <p:childTnLst>
                              <p:par>
                                <p:cTn id="30" presetID="1" presetClass="entr" presetSubtype="0" fill="hold" nodeType="afterEffect">
                                  <p:stCondLst>
                                    <p:cond delay="0"/>
                                  </p:stCondLst>
                                  <p:childTnLst>
                                    <p:set>
                                      <p:cBhvr>
                                        <p:cTn id="31" dur="1" fill="hold">
                                          <p:stCondLst>
                                            <p:cond delay="0"/>
                                          </p:stCondLst>
                                        </p:cTn>
                                        <p:tgtEl>
                                          <p:spTgt spid="1599"/>
                                        </p:tgtEl>
                                        <p:attrNameLst>
                                          <p:attrName>style.visibility</p:attrName>
                                        </p:attrNameLst>
                                      </p:cBhvr>
                                      <p:to>
                                        <p:strVal val="visible"/>
                                      </p:to>
                                    </p:set>
                                  </p:childTnLst>
                                </p:cTn>
                              </p:par>
                            </p:childTnLst>
                          </p:cTn>
                        </p:par>
                        <p:par>
                          <p:cTn id="32" fill="hold">
                            <p:stCondLst>
                              <p:cond delay="8"/>
                            </p:stCondLst>
                            <p:childTnLst>
                              <p:par>
                                <p:cTn id="33" presetID="1" presetClass="entr" presetSubtype="0" fill="hold" nodeType="afterEffect">
                                  <p:stCondLst>
                                    <p:cond delay="150"/>
                                  </p:stCondLst>
                                  <p:childTnLst>
                                    <p:set>
                                      <p:cBhvr>
                                        <p:cTn id="34" dur="1" fill="hold">
                                          <p:stCondLst>
                                            <p:cond delay="0"/>
                                          </p:stCondLst>
                                        </p:cTn>
                                        <p:tgtEl>
                                          <p:spTgt spid="1595"/>
                                        </p:tgtEl>
                                        <p:attrNameLst>
                                          <p:attrName>style.visibility</p:attrName>
                                        </p:attrNameLst>
                                      </p:cBhvr>
                                      <p:to>
                                        <p:strVal val="visible"/>
                                      </p:to>
                                    </p:set>
                                  </p:childTnLst>
                                </p:cTn>
                              </p:par>
                            </p:childTnLst>
                          </p:cTn>
                        </p:par>
                        <p:par>
                          <p:cTn id="35" fill="hold">
                            <p:stCondLst>
                              <p:cond delay="9"/>
                            </p:stCondLst>
                            <p:childTnLst>
                              <p:par>
                                <p:cTn id="36" presetID="1" presetClass="entr" presetSubtype="0" fill="hold" nodeType="afterEffect">
                                  <p:stCondLst>
                                    <p:cond delay="0"/>
                                  </p:stCondLst>
                                  <p:childTnLst>
                                    <p:set>
                                      <p:cBhvr>
                                        <p:cTn id="37" dur="1" fill="hold">
                                          <p:stCondLst>
                                            <p:cond delay="0"/>
                                          </p:stCondLst>
                                        </p:cTn>
                                        <p:tgtEl>
                                          <p:spTgt spid="1600"/>
                                        </p:tgtEl>
                                        <p:attrNameLst>
                                          <p:attrName>style.visibility</p:attrName>
                                        </p:attrNameLst>
                                      </p:cBhvr>
                                      <p:to>
                                        <p:strVal val="visible"/>
                                      </p:to>
                                    </p:set>
                                  </p:childTnLst>
                                </p:cTn>
                              </p:par>
                            </p:childTnLst>
                          </p:cTn>
                        </p:par>
                        <p:par>
                          <p:cTn id="38" fill="hold">
                            <p:stCondLst>
                              <p:cond delay="10"/>
                            </p:stCondLst>
                            <p:childTnLst>
                              <p:par>
                                <p:cTn id="39" presetID="1" presetClass="entr" presetSubtype="0" fill="hold" nodeType="afterEffect">
                                  <p:stCondLst>
                                    <p:cond delay="150"/>
                                  </p:stCondLst>
                                  <p:childTnLst>
                                    <p:set>
                                      <p:cBhvr>
                                        <p:cTn id="40" dur="1" fill="hold">
                                          <p:stCondLst>
                                            <p:cond delay="0"/>
                                          </p:stCondLst>
                                        </p:cTn>
                                        <p:tgtEl>
                                          <p:spTgt spid="1601"/>
                                        </p:tgtEl>
                                        <p:attrNameLst>
                                          <p:attrName>style.visibility</p:attrName>
                                        </p:attrNameLst>
                                      </p:cBhvr>
                                      <p:to>
                                        <p:strVal val="visible"/>
                                      </p:to>
                                    </p:set>
                                  </p:childTnLst>
                                </p:cTn>
                              </p:par>
                            </p:childTnLst>
                          </p:cTn>
                        </p:par>
                        <p:par>
                          <p:cTn id="41" fill="hold">
                            <p:stCondLst>
                              <p:cond delay="11"/>
                            </p:stCondLst>
                            <p:childTnLst>
                              <p:par>
                                <p:cTn id="42" presetID="1" presetClass="entr" presetSubtype="0" fill="hold" nodeType="afterEffect">
                                  <p:stCondLst>
                                    <p:cond delay="0"/>
                                  </p:stCondLst>
                                  <p:childTnLst>
                                    <p:set>
                                      <p:cBhvr>
                                        <p:cTn id="43" dur="1" fill="hold">
                                          <p:stCondLst>
                                            <p:cond delay="0"/>
                                          </p:stCondLst>
                                        </p:cTn>
                                        <p:tgtEl>
                                          <p:spTgt spid="1602"/>
                                        </p:tgtEl>
                                        <p:attrNameLst>
                                          <p:attrName>style.visibility</p:attrName>
                                        </p:attrNameLst>
                                      </p:cBhvr>
                                      <p:to>
                                        <p:strVal val="visible"/>
                                      </p:to>
                                    </p:set>
                                  </p:childTnLst>
                                </p:cTn>
                              </p:par>
                            </p:childTnLst>
                          </p:cTn>
                        </p:par>
                        <p:par>
                          <p:cTn id="44" fill="hold">
                            <p:stCondLst>
                              <p:cond delay="12"/>
                            </p:stCondLst>
                            <p:childTnLst>
                              <p:par>
                                <p:cTn id="45" presetID="1" presetClass="entr" presetSubtype="0" fill="hold" nodeType="afterEffect">
                                  <p:stCondLst>
                                    <p:cond delay="150"/>
                                  </p:stCondLst>
                                  <p:childTnLst>
                                    <p:set>
                                      <p:cBhvr>
                                        <p:cTn id="46" dur="1" fill="hold">
                                          <p:stCondLst>
                                            <p:cond delay="0"/>
                                          </p:stCondLst>
                                        </p:cTn>
                                        <p:tgtEl>
                                          <p:spTgt spid="1603"/>
                                        </p:tgtEl>
                                        <p:attrNameLst>
                                          <p:attrName>style.visibility</p:attrName>
                                        </p:attrNameLst>
                                      </p:cBhvr>
                                      <p:to>
                                        <p:strVal val="visible"/>
                                      </p:to>
                                    </p:set>
                                  </p:childTnLst>
                                </p:cTn>
                              </p:par>
                            </p:childTnLst>
                          </p:cTn>
                        </p:par>
                        <p:par>
                          <p:cTn id="47" fill="hold">
                            <p:stCondLst>
                              <p:cond delay="13"/>
                            </p:stCondLst>
                            <p:childTnLst>
                              <p:par>
                                <p:cTn id="48" presetID="1" presetClass="entr" presetSubtype="0" fill="hold" nodeType="afterEffect">
                                  <p:stCondLst>
                                    <p:cond delay="0"/>
                                  </p:stCondLst>
                                  <p:childTnLst>
                                    <p:set>
                                      <p:cBhvr>
                                        <p:cTn id="49" dur="1" fill="hold">
                                          <p:stCondLst>
                                            <p:cond delay="0"/>
                                          </p:stCondLst>
                                        </p:cTn>
                                        <p:tgtEl>
                                          <p:spTgt spid="1604"/>
                                        </p:tgtEl>
                                        <p:attrNameLst>
                                          <p:attrName>style.visibility</p:attrName>
                                        </p:attrNameLst>
                                      </p:cBhvr>
                                      <p:to>
                                        <p:strVal val="visible"/>
                                      </p:to>
                                    </p:set>
                                  </p:childTnLst>
                                </p:cTn>
                              </p:par>
                            </p:childTnLst>
                          </p:cTn>
                        </p:par>
                        <p:par>
                          <p:cTn id="50" fill="hold">
                            <p:stCondLst>
                              <p:cond delay="14"/>
                            </p:stCondLst>
                            <p:childTnLst>
                              <p:par>
                                <p:cTn id="51" presetID="1" presetClass="entr" presetSubtype="0" fill="hold" nodeType="afterEffect">
                                  <p:stCondLst>
                                    <p:cond delay="150"/>
                                  </p:stCondLst>
                                  <p:childTnLst>
                                    <p:set>
                                      <p:cBhvr>
                                        <p:cTn id="52" dur="1" fill="hold">
                                          <p:stCondLst>
                                            <p:cond delay="0"/>
                                          </p:stCondLst>
                                        </p:cTn>
                                        <p:tgtEl>
                                          <p:spTgt spid="1606"/>
                                        </p:tgtEl>
                                        <p:attrNameLst>
                                          <p:attrName>style.visibility</p:attrName>
                                        </p:attrNameLst>
                                      </p:cBhvr>
                                      <p:to>
                                        <p:strVal val="visible"/>
                                      </p:to>
                                    </p:set>
                                  </p:childTnLst>
                                </p:cTn>
                              </p:par>
                            </p:childTnLst>
                          </p:cTn>
                        </p:par>
                        <p:par>
                          <p:cTn id="53" fill="hold">
                            <p:stCondLst>
                              <p:cond delay="15"/>
                            </p:stCondLst>
                            <p:childTnLst>
                              <p:par>
                                <p:cTn id="54" presetID="1" presetClass="entr" presetSubtype="0" fill="hold" nodeType="afterEffect">
                                  <p:stCondLst>
                                    <p:cond delay="0"/>
                                  </p:stCondLst>
                                  <p:childTnLst>
                                    <p:set>
                                      <p:cBhvr>
                                        <p:cTn id="55" dur="1" fill="hold">
                                          <p:stCondLst>
                                            <p:cond delay="0"/>
                                          </p:stCondLst>
                                        </p:cTn>
                                        <p:tgtEl>
                                          <p:spTgt spid="1605"/>
                                        </p:tgtEl>
                                        <p:attrNameLst>
                                          <p:attrName>style.visibility</p:attrName>
                                        </p:attrNameLst>
                                      </p:cBhvr>
                                      <p:to>
                                        <p:strVal val="visible"/>
                                      </p:to>
                                    </p:set>
                                  </p:childTnLst>
                                </p:cTn>
                              </p:par>
                            </p:childTnLst>
                          </p:cTn>
                        </p:par>
                        <p:par>
                          <p:cTn id="56" fill="hold">
                            <p:stCondLst>
                              <p:cond delay="16"/>
                            </p:stCondLst>
                            <p:childTnLst>
                              <p:par>
                                <p:cTn id="57" presetID="1" presetClass="entr" presetSubtype="0" fill="hold" nodeType="afterEffect">
                                  <p:stCondLst>
                                    <p:cond delay="150"/>
                                  </p:stCondLst>
                                  <p:childTnLst>
                                    <p:set>
                                      <p:cBhvr>
                                        <p:cTn id="58" dur="1" fill="hold">
                                          <p:stCondLst>
                                            <p:cond delay="0"/>
                                          </p:stCondLst>
                                        </p:cTn>
                                        <p:tgtEl>
                                          <p:spTgt spid="1607"/>
                                        </p:tgtEl>
                                        <p:attrNameLst>
                                          <p:attrName>style.visibility</p:attrName>
                                        </p:attrNameLst>
                                      </p:cBhvr>
                                      <p:to>
                                        <p:strVal val="visible"/>
                                      </p:to>
                                    </p:set>
                                  </p:childTnLst>
                                </p:cTn>
                              </p:par>
                            </p:childTnLst>
                          </p:cTn>
                        </p:par>
                        <p:par>
                          <p:cTn id="59" fill="hold">
                            <p:stCondLst>
                              <p:cond delay="17"/>
                            </p:stCondLst>
                            <p:childTnLst>
                              <p:par>
                                <p:cTn id="60" presetID="1" presetClass="entr" presetSubtype="0" fill="hold" nodeType="afterEffect">
                                  <p:stCondLst>
                                    <p:cond delay="0"/>
                                  </p:stCondLst>
                                  <p:childTnLst>
                                    <p:set>
                                      <p:cBhvr>
                                        <p:cTn id="61" dur="1" fill="hold">
                                          <p:stCondLst>
                                            <p:cond delay="0"/>
                                          </p:stCondLst>
                                        </p:cTn>
                                        <p:tgtEl>
                                          <p:spTgt spid="1608"/>
                                        </p:tgtEl>
                                        <p:attrNameLst>
                                          <p:attrName>style.visibility</p:attrName>
                                        </p:attrNameLst>
                                      </p:cBhvr>
                                      <p:to>
                                        <p:strVal val="visible"/>
                                      </p:to>
                                    </p:set>
                                  </p:childTnLst>
                                </p:cTn>
                              </p:par>
                            </p:childTnLst>
                          </p:cTn>
                        </p:par>
                        <p:par>
                          <p:cTn id="62" fill="hold">
                            <p:stCondLst>
                              <p:cond delay="18"/>
                            </p:stCondLst>
                            <p:childTnLst>
                              <p:par>
                                <p:cTn id="63" presetID="1" presetClass="entr" presetSubtype="0" fill="hold" nodeType="afterEffect">
                                  <p:stCondLst>
                                    <p:cond delay="150"/>
                                  </p:stCondLst>
                                  <p:childTnLst>
                                    <p:set>
                                      <p:cBhvr>
                                        <p:cTn id="64" dur="1" fill="hold">
                                          <p:stCondLst>
                                            <p:cond delay="0"/>
                                          </p:stCondLst>
                                        </p:cTn>
                                        <p:tgtEl>
                                          <p:spTgt spid="1609"/>
                                        </p:tgtEl>
                                        <p:attrNameLst>
                                          <p:attrName>style.visibility</p:attrName>
                                        </p:attrNameLst>
                                      </p:cBhvr>
                                      <p:to>
                                        <p:strVal val="visible"/>
                                      </p:to>
                                    </p:set>
                                  </p:childTnLst>
                                </p:cTn>
                              </p:par>
                            </p:childTnLst>
                          </p:cTn>
                        </p:par>
                        <p:par>
                          <p:cTn id="65" fill="hold">
                            <p:stCondLst>
                              <p:cond delay="19"/>
                            </p:stCondLst>
                            <p:childTnLst>
                              <p:par>
                                <p:cTn id="66" presetID="1" presetClass="entr" presetSubtype="0" fill="hold" nodeType="afterEffect">
                                  <p:stCondLst>
                                    <p:cond delay="0"/>
                                  </p:stCondLst>
                                  <p:childTnLst>
                                    <p:set>
                                      <p:cBhvr>
                                        <p:cTn id="67" dur="1" fill="hold">
                                          <p:stCondLst>
                                            <p:cond delay="0"/>
                                          </p:stCondLst>
                                        </p:cTn>
                                        <p:tgtEl>
                                          <p:spTgt spid="1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grpSp>
        <p:nvGrpSpPr>
          <p:cNvPr id="1616" name="Google Shape;1616;p24"/>
          <p:cNvGrpSpPr/>
          <p:nvPr/>
        </p:nvGrpSpPr>
        <p:grpSpPr>
          <a:xfrm>
            <a:off x="2831850" y="526920"/>
            <a:ext cx="3480300" cy="1145236"/>
            <a:chOff x="2771600" y="526920"/>
            <a:chExt cx="3480300" cy="1145236"/>
          </a:xfrm>
        </p:grpSpPr>
        <p:sp>
          <p:nvSpPr>
            <p:cNvPr id="1617" name="Google Shape;1617;p24"/>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24"/>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9" name="Google Shape;1619;p24"/>
          <p:cNvGrpSpPr/>
          <p:nvPr/>
        </p:nvGrpSpPr>
        <p:grpSpPr>
          <a:xfrm>
            <a:off x="2831850" y="3471345"/>
            <a:ext cx="3480300" cy="1145100"/>
            <a:chOff x="2771600" y="526920"/>
            <a:chExt cx="3480300" cy="1145100"/>
          </a:xfrm>
        </p:grpSpPr>
        <p:sp>
          <p:nvSpPr>
            <p:cNvPr id="1620" name="Google Shape;1620;p24"/>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24"/>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2" name="Google Shape;1622;p24"/>
          <p:cNvGrpSpPr/>
          <p:nvPr/>
        </p:nvGrpSpPr>
        <p:grpSpPr>
          <a:xfrm>
            <a:off x="2831850" y="1999195"/>
            <a:ext cx="3480300" cy="1145100"/>
            <a:chOff x="2771600" y="526920"/>
            <a:chExt cx="3480300" cy="1145100"/>
          </a:xfrm>
        </p:grpSpPr>
        <p:sp>
          <p:nvSpPr>
            <p:cNvPr id="1623" name="Google Shape;1623;p24"/>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24"/>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5" name="Google Shape;1625;p24"/>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services could be duplicated with each others</a:t>
            </a:r>
            <a:endParaRPr/>
          </a:p>
        </p:txBody>
      </p:sp>
      <p:sp>
        <p:nvSpPr>
          <p:cNvPr id="1626" name="Google Shape;1626;p24"/>
          <p:cNvSpPr txBox="1">
            <a:spLocks noGrp="1"/>
          </p:cNvSpPr>
          <p:nvPr>
            <p:ph type="title"/>
          </p:nvPr>
        </p:nvSpPr>
        <p:spPr>
          <a:xfrm>
            <a:off x="2825496" y="704088"/>
            <a:ext cx="3483900" cy="56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25</a:t>
            </a:r>
            <a:endParaRPr/>
          </a:p>
        </p:txBody>
      </p:sp>
      <p:sp>
        <p:nvSpPr>
          <p:cNvPr id="1627" name="Google Shape;1627;p24"/>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services has been added to our system</a:t>
            </a:r>
            <a:endParaRPr/>
          </a:p>
        </p:txBody>
      </p:sp>
      <p:sp>
        <p:nvSpPr>
          <p:cNvPr id="1628" name="Google Shape;1628;p24"/>
          <p:cNvSpPr txBox="1">
            <a:spLocks noGrp="1"/>
          </p:cNvSpPr>
          <p:nvPr>
            <p:ph type="title" idx="2"/>
          </p:nvPr>
        </p:nvSpPr>
        <p:spPr>
          <a:xfrm>
            <a:off x="2825496" y="2177082"/>
            <a:ext cx="3483900" cy="56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10</a:t>
            </a:r>
            <a:endParaRPr/>
          </a:p>
        </p:txBody>
      </p:sp>
      <p:sp>
        <p:nvSpPr>
          <p:cNvPr id="1629" name="Google Shape;1629;p24"/>
          <p:cNvSpPr txBox="1">
            <a:spLocks noGrp="1"/>
          </p:cNvSpPr>
          <p:nvPr>
            <p:ph type="title" idx="4"/>
          </p:nvPr>
        </p:nvSpPr>
        <p:spPr>
          <a:xfrm>
            <a:off x="2825496" y="3648456"/>
            <a:ext cx="3483900" cy="56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24,39$/hr</a:t>
            </a:r>
            <a:endParaRPr/>
          </a:p>
        </p:txBody>
      </p:sp>
      <p:sp>
        <p:nvSpPr>
          <p:cNvPr id="1630" name="Google Shape;1630;p24"/>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for running the system</a:t>
            </a:r>
            <a:endParaRPr>
              <a:latin typeface="Barlow Semi Condensed"/>
              <a:ea typeface="Barlow Semi Condensed"/>
              <a:cs typeface="Barlow Semi Condensed"/>
              <a:sym typeface="Barlow Semi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pic>
        <p:nvPicPr>
          <p:cNvPr id="1635" name="Google Shape;1635;p25" descr="Icon&#10;&#10;Description automatically generated"/>
          <p:cNvPicPr preferRelativeResize="0"/>
          <p:nvPr/>
        </p:nvPicPr>
        <p:blipFill rotWithShape="1">
          <a:blip r:embed="rId3">
            <a:alphaModFix/>
          </a:blip>
          <a:srcRect/>
          <a:stretch/>
        </p:blipFill>
        <p:spPr>
          <a:xfrm>
            <a:off x="6658993" y="1387796"/>
            <a:ext cx="1183954" cy="1183954"/>
          </a:xfrm>
          <a:prstGeom prst="rect">
            <a:avLst/>
          </a:prstGeom>
          <a:noFill/>
          <a:ln>
            <a:noFill/>
          </a:ln>
        </p:spPr>
      </p:pic>
      <p:sp>
        <p:nvSpPr>
          <p:cNvPr id="1636" name="Google Shape;1636;p25"/>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Understanding the Problem</a:t>
            </a:r>
            <a:endParaRPr/>
          </a:p>
        </p:txBody>
      </p:sp>
      <p:sp>
        <p:nvSpPr>
          <p:cNvPr id="1637" name="Google Shape;1637;p25"/>
          <p:cNvSpPr txBox="1">
            <a:spLocks noGrp="1"/>
          </p:cNvSpPr>
          <p:nvPr>
            <p:ph type="subTitle" idx="1"/>
          </p:nvPr>
        </p:nvSpPr>
        <p:spPr>
          <a:xfrm>
            <a:off x="3694176" y="2330130"/>
            <a:ext cx="1764900" cy="32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US"/>
              <a:t>Cost efficiency</a:t>
            </a:r>
            <a:endParaRPr/>
          </a:p>
        </p:txBody>
      </p:sp>
      <p:sp>
        <p:nvSpPr>
          <p:cNvPr id="1638" name="Google Shape;1638;p25"/>
          <p:cNvSpPr txBox="1">
            <a:spLocks noGrp="1"/>
          </p:cNvSpPr>
          <p:nvPr>
            <p:ph type="subTitle" idx="2"/>
          </p:nvPr>
        </p:nvSpPr>
        <p:spPr>
          <a:xfrm>
            <a:off x="1024080" y="2312418"/>
            <a:ext cx="1764900" cy="59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US"/>
              <a:t>Services are too similar</a:t>
            </a:r>
            <a:endParaRPr/>
          </a:p>
        </p:txBody>
      </p:sp>
      <p:sp>
        <p:nvSpPr>
          <p:cNvPr id="1639" name="Google Shape;1639;p25"/>
          <p:cNvSpPr txBox="1">
            <a:spLocks noGrp="1"/>
          </p:cNvSpPr>
          <p:nvPr>
            <p:ph type="subTitle" idx="3"/>
          </p:nvPr>
        </p:nvSpPr>
        <p:spPr>
          <a:xfrm>
            <a:off x="6368520" y="2246570"/>
            <a:ext cx="1764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US"/>
              <a:t>Lack of sustainability</a:t>
            </a:r>
            <a:endParaRPr/>
          </a:p>
        </p:txBody>
      </p:sp>
      <p:sp>
        <p:nvSpPr>
          <p:cNvPr id="1640" name="Google Shape;1640;p25"/>
          <p:cNvSpPr txBox="1">
            <a:spLocks noGrp="1"/>
          </p:cNvSpPr>
          <p:nvPr>
            <p:ph type="subTitle" idx="4"/>
          </p:nvPr>
        </p:nvSpPr>
        <p:spPr>
          <a:xfrm>
            <a:off x="3694176" y="2825496"/>
            <a:ext cx="1764900" cy="99913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latin typeface="Barlow Semi Condensed"/>
                <a:ea typeface="Barlow Semi Condensed"/>
                <a:cs typeface="Barlow Semi Condensed"/>
                <a:sym typeface="Barlow Semi Condensed"/>
              </a:rPr>
              <a:t>Using services thoughtlessly will lead to the increasing of cost.</a:t>
            </a:r>
            <a:endParaRPr>
              <a:latin typeface="Barlow Semi Condensed"/>
              <a:ea typeface="Barlow Semi Condensed"/>
              <a:cs typeface="Barlow Semi Condensed"/>
              <a:sym typeface="Barlow Semi Condensed"/>
            </a:endParaRPr>
          </a:p>
        </p:txBody>
      </p:sp>
      <p:sp>
        <p:nvSpPr>
          <p:cNvPr id="1641" name="Google Shape;1641;p25"/>
          <p:cNvSpPr txBox="1">
            <a:spLocks noGrp="1"/>
          </p:cNvSpPr>
          <p:nvPr>
            <p:ph type="subTitle" idx="5"/>
          </p:nvPr>
        </p:nvSpPr>
        <p:spPr>
          <a:xfrm>
            <a:off x="1024128" y="2825496"/>
            <a:ext cx="1764900" cy="104132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latin typeface="Barlow Semi Condensed"/>
                <a:ea typeface="Barlow Semi Condensed"/>
                <a:cs typeface="Barlow Semi Condensed"/>
                <a:sym typeface="Barlow Semi Condensed"/>
              </a:rPr>
              <a:t>It is so hard to identify which service is the most appropriate.</a:t>
            </a:r>
            <a:endParaRPr>
              <a:latin typeface="Barlow Semi Condensed"/>
              <a:ea typeface="Barlow Semi Condensed"/>
              <a:cs typeface="Barlow Semi Condensed"/>
              <a:sym typeface="Barlow Semi Condensed"/>
            </a:endParaRPr>
          </a:p>
        </p:txBody>
      </p:sp>
      <p:sp>
        <p:nvSpPr>
          <p:cNvPr id="1642" name="Google Shape;1642;p25"/>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latin typeface="Barlow Semi Condensed"/>
                <a:ea typeface="Barlow Semi Condensed"/>
                <a:cs typeface="Barlow Semi Condensed"/>
                <a:sym typeface="Barlow Semi Condensed"/>
              </a:rPr>
              <a:t>Bad architecture cause bad system.</a:t>
            </a:r>
            <a:endParaRPr>
              <a:latin typeface="Barlow Semi Condensed"/>
              <a:ea typeface="Barlow Semi Condensed"/>
              <a:cs typeface="Barlow Semi Condensed"/>
              <a:sym typeface="Barlow Semi Condensed"/>
            </a:endParaRPr>
          </a:p>
        </p:txBody>
      </p:sp>
      <p:pic>
        <p:nvPicPr>
          <p:cNvPr id="1643" name="Google Shape;1643;p25" descr="Icon&#10;&#10;Description automatically generated"/>
          <p:cNvPicPr preferRelativeResize="0"/>
          <p:nvPr/>
        </p:nvPicPr>
        <p:blipFill rotWithShape="1">
          <a:blip r:embed="rId4">
            <a:alphaModFix/>
          </a:blip>
          <a:srcRect/>
          <a:stretch/>
        </p:blipFill>
        <p:spPr>
          <a:xfrm>
            <a:off x="4010434" y="1330996"/>
            <a:ext cx="1096132" cy="1096132"/>
          </a:xfrm>
          <a:prstGeom prst="rect">
            <a:avLst/>
          </a:prstGeom>
          <a:noFill/>
          <a:ln>
            <a:noFill/>
          </a:ln>
        </p:spPr>
      </p:pic>
      <p:pic>
        <p:nvPicPr>
          <p:cNvPr id="1644" name="Google Shape;1644;p25" descr="Icon&#10;&#10;Description automatically generated"/>
          <p:cNvPicPr preferRelativeResize="0"/>
          <p:nvPr/>
        </p:nvPicPr>
        <p:blipFill rotWithShape="1">
          <a:blip r:embed="rId5">
            <a:alphaModFix/>
          </a:blip>
          <a:srcRect/>
          <a:stretch/>
        </p:blipFill>
        <p:spPr>
          <a:xfrm>
            <a:off x="1429370" y="1486696"/>
            <a:ext cx="927320" cy="9273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26"/>
          <p:cNvSpPr txBox="1">
            <a:spLocks noGrp="1"/>
          </p:cNvSpPr>
          <p:nvPr>
            <p:ph type="title"/>
          </p:nvPr>
        </p:nvSpPr>
        <p:spPr>
          <a:xfrm>
            <a:off x="2263367" y="2132052"/>
            <a:ext cx="4617260"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latin typeface="Arial"/>
                <a:ea typeface="Arial"/>
                <a:cs typeface="Arial"/>
                <a:sym typeface="Arial"/>
              </a:rPr>
              <a:t>Pillars in constructing a cloud architecture</a:t>
            </a:r>
            <a:endParaRPr/>
          </a:p>
        </p:txBody>
      </p:sp>
      <p:sp>
        <p:nvSpPr>
          <p:cNvPr id="1650" name="Google Shape;1650;p26"/>
          <p:cNvSpPr txBox="1">
            <a:spLocks noGrp="1"/>
          </p:cNvSpPr>
          <p:nvPr>
            <p:ph type="title" idx="2"/>
          </p:nvPr>
        </p:nvSpPr>
        <p:spPr>
          <a:xfrm>
            <a:off x="3279187" y="900732"/>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03</a:t>
            </a:r>
            <a:endParaRPr sz="7200">
              <a:latin typeface="Arial"/>
              <a:ea typeface="Arial"/>
              <a:cs typeface="Arial"/>
              <a:sym typeface="Arial"/>
            </a:endParaRPr>
          </a:p>
        </p:txBody>
      </p:sp>
      <p:sp>
        <p:nvSpPr>
          <p:cNvPr id="1651" name="Google Shape;1651;p26"/>
          <p:cNvSpPr txBox="1">
            <a:spLocks noGrp="1"/>
          </p:cNvSpPr>
          <p:nvPr>
            <p:ph type="subTitle" idx="1"/>
          </p:nvPr>
        </p:nvSpPr>
        <p:spPr>
          <a:xfrm>
            <a:off x="2971797" y="3098172"/>
            <a:ext cx="3200400" cy="44360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Know when you gonna need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grpSp>
        <p:nvGrpSpPr>
          <p:cNvPr id="1656" name="Google Shape;1656;p27"/>
          <p:cNvGrpSpPr/>
          <p:nvPr/>
        </p:nvGrpSpPr>
        <p:grpSpPr>
          <a:xfrm>
            <a:off x="3732436" y="526916"/>
            <a:ext cx="1679127" cy="1679127"/>
            <a:chOff x="3614228" y="234880"/>
            <a:chExt cx="1915500" cy="1915500"/>
          </a:xfrm>
        </p:grpSpPr>
        <p:sp>
          <p:nvSpPr>
            <p:cNvPr id="1657" name="Google Shape;1657;p27"/>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27"/>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9" name="Google Shape;1659;p27"/>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Reliability</a:t>
            </a:r>
            <a:endParaRPr/>
          </a:p>
        </p:txBody>
      </p:sp>
      <p:sp>
        <p:nvSpPr>
          <p:cNvPr id="1660" name="Google Shape;1660;p27"/>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The Reliability pillar encompasses the ability of a workload to perform its intended function correctly and consistently when it’s expected to. This includes the ability to operate and test the workload through its total lifecycle.</a:t>
            </a:r>
            <a:endParaRPr/>
          </a:p>
          <a:p>
            <a:pPr marL="0" lvl="0" indent="0" algn="ctr" rtl="0">
              <a:lnSpc>
                <a:spcPct val="100000"/>
              </a:lnSpc>
              <a:spcBef>
                <a:spcPts val="0"/>
              </a:spcBef>
              <a:spcAft>
                <a:spcPts val="0"/>
              </a:spcAft>
              <a:buSzPts val="1400"/>
              <a:buNone/>
            </a:pPr>
            <a:endParaRPr/>
          </a:p>
        </p:txBody>
      </p:sp>
      <p:pic>
        <p:nvPicPr>
          <p:cNvPr id="1661" name="Google Shape;1661;p27"/>
          <p:cNvPicPr preferRelativeResize="0"/>
          <p:nvPr/>
        </p:nvPicPr>
        <p:blipFill rotWithShape="1">
          <a:blip r:embed="rId3">
            <a:alphaModFix/>
          </a:blip>
          <a:srcRect l="12997" t="12656" r="10744" b="15441"/>
          <a:stretch/>
        </p:blipFill>
        <p:spPr>
          <a:xfrm>
            <a:off x="4187301" y="988253"/>
            <a:ext cx="768927" cy="7249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28"/>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OUR CUSTOMERS</a:t>
            </a:r>
            <a:endParaRPr/>
          </a:p>
        </p:txBody>
      </p:sp>
      <p:pic>
        <p:nvPicPr>
          <p:cNvPr id="1667" name="Google Shape;1667;p28"/>
          <p:cNvPicPr preferRelativeResize="0"/>
          <p:nvPr/>
        </p:nvPicPr>
        <p:blipFill rotWithShape="1">
          <a:blip r:embed="rId3">
            <a:alphaModFix/>
          </a:blip>
          <a:srcRect/>
          <a:stretch/>
        </p:blipFill>
        <p:spPr>
          <a:xfrm>
            <a:off x="3048000" y="1229138"/>
            <a:ext cx="3048000" cy="304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9"/>
          <p:cNvSpPr txBox="1">
            <a:spLocks noGrp="1"/>
          </p:cNvSpPr>
          <p:nvPr>
            <p:ph type="title"/>
          </p:nvPr>
        </p:nvSpPr>
        <p:spPr>
          <a:xfrm>
            <a:off x="2528250" y="705474"/>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3200"/>
              <a:t>CONCURRENT USER - CCU</a:t>
            </a:r>
            <a:endParaRPr/>
          </a:p>
        </p:txBody>
      </p:sp>
      <p:sp>
        <p:nvSpPr>
          <p:cNvPr id="1673" name="Google Shape;1673;p29"/>
          <p:cNvSpPr txBox="1">
            <a:spLocks noGrp="1"/>
          </p:cNvSpPr>
          <p:nvPr>
            <p:ph type="body" idx="1"/>
          </p:nvPr>
        </p:nvSpPr>
        <p:spPr>
          <a:xfrm>
            <a:off x="719250" y="1544782"/>
            <a:ext cx="7705500" cy="2374868"/>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200"/>
              <a:buNone/>
            </a:pPr>
            <a:r>
              <a:rPr lang="en-US" sz="1600"/>
              <a:t>The term </a:t>
            </a:r>
            <a:r>
              <a:rPr lang="en-US" sz="1600" b="1"/>
              <a:t>concurrent user </a:t>
            </a:r>
            <a:r>
              <a:rPr lang="en-US" sz="1600"/>
              <a:t>refers to more than one user utilizing a computer resource at the same time.</a:t>
            </a:r>
            <a:endParaRPr/>
          </a:p>
          <a:p>
            <a:pPr marL="152400" lvl="0" indent="0" algn="l" rtl="0">
              <a:lnSpc>
                <a:spcPct val="100000"/>
              </a:lnSpc>
              <a:spcBef>
                <a:spcPts val="0"/>
              </a:spcBef>
              <a:spcAft>
                <a:spcPts val="0"/>
              </a:spcAft>
              <a:buSzPts val="1200"/>
              <a:buNone/>
            </a:pPr>
            <a:endParaRPr sz="1600"/>
          </a:p>
          <a:p>
            <a:pPr marL="152400" lvl="0" indent="0" algn="l" rtl="0">
              <a:lnSpc>
                <a:spcPct val="100000"/>
              </a:lnSpc>
              <a:spcBef>
                <a:spcPts val="0"/>
              </a:spcBef>
              <a:spcAft>
                <a:spcPts val="0"/>
              </a:spcAft>
              <a:buSzPts val="1200"/>
              <a:buNone/>
            </a:pPr>
            <a:r>
              <a:rPr lang="en-US" sz="1600"/>
              <a:t>In Web development, concurrent users is a measurement of how many simultaneous requests your website can handle at any one single time.</a:t>
            </a:r>
            <a:endParaRPr/>
          </a:p>
          <a:p>
            <a:pPr marL="152400" lvl="0" indent="0" algn="l" rtl="0">
              <a:lnSpc>
                <a:spcPct val="100000"/>
              </a:lnSpc>
              <a:spcBef>
                <a:spcPts val="0"/>
              </a:spcBef>
              <a:spcAft>
                <a:spcPts val="0"/>
              </a:spcAft>
              <a:buSzPts val="1200"/>
              <a:buNone/>
            </a:pPr>
            <a:endParaRPr sz="1600"/>
          </a:p>
          <a:p>
            <a:pPr marL="152400" lvl="0" indent="0" algn="l" rtl="0">
              <a:lnSpc>
                <a:spcPct val="100000"/>
              </a:lnSpc>
              <a:spcBef>
                <a:spcPts val="0"/>
              </a:spcBef>
              <a:spcAft>
                <a:spcPts val="0"/>
              </a:spcAft>
              <a:buSzPts val="1200"/>
              <a:buNone/>
            </a:pPr>
            <a:r>
              <a:rPr lang="en-US" sz="1600"/>
              <a:t>The higher CCU, the more reliability our system needs.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3"/>
          <p:cNvSpPr txBox="1">
            <a:spLocks noGrp="1"/>
          </p:cNvSpPr>
          <p:nvPr>
            <p:ph type="title"/>
          </p:nvPr>
        </p:nvSpPr>
        <p:spPr>
          <a:xfrm>
            <a:off x="1978609" y="208026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000">
                <a:latin typeface="Arial"/>
                <a:ea typeface="Arial"/>
                <a:cs typeface="Arial"/>
                <a:sym typeface="Arial"/>
              </a:rPr>
              <a:t>Cloud Computing</a:t>
            </a:r>
            <a:endParaRPr sz="4000">
              <a:latin typeface="Arial"/>
              <a:ea typeface="Arial"/>
              <a:cs typeface="Arial"/>
              <a:sym typeface="Arial"/>
            </a:endParaRPr>
          </a:p>
        </p:txBody>
      </p:sp>
      <p:sp>
        <p:nvSpPr>
          <p:cNvPr id="1329" name="Google Shape;1329;p3"/>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01</a:t>
            </a:r>
            <a:endParaRPr sz="7200">
              <a:latin typeface="Arial"/>
              <a:ea typeface="Arial"/>
              <a:cs typeface="Arial"/>
              <a:sym typeface="Arial"/>
            </a:endParaRPr>
          </a:p>
        </p:txBody>
      </p:sp>
      <p:sp>
        <p:nvSpPr>
          <p:cNvPr id="1330" name="Google Shape;1330;p3"/>
          <p:cNvSpPr txBox="1">
            <a:spLocks noGrp="1"/>
          </p:cNvSpPr>
          <p:nvPr>
            <p:ph type="subTitle" idx="1"/>
          </p:nvPr>
        </p:nvSpPr>
        <p:spPr>
          <a:xfrm>
            <a:off x="2971798" y="3008109"/>
            <a:ext cx="32004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Cloud Computing and why you need 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30"/>
          <p:cNvSpPr txBox="1">
            <a:spLocks noGrp="1"/>
          </p:cNvSpPr>
          <p:nvPr>
            <p:ph type="subTitle" idx="1"/>
          </p:nvPr>
        </p:nvSpPr>
        <p:spPr>
          <a:xfrm>
            <a:off x="2566416" y="2355743"/>
            <a:ext cx="4011168" cy="765048"/>
          </a:xfrm>
          <a:prstGeom prst="rect">
            <a:avLst/>
          </a:prstGeom>
          <a:noFill/>
          <a:ln>
            <a:noFill/>
          </a:ln>
        </p:spPr>
        <p:txBody>
          <a:bodyPr spcFirstLastPara="1" wrap="square" lIns="91425" tIns="91425" rIns="91425" bIns="91425" anchor="t" anchorCtr="0">
            <a:noAutofit/>
          </a:bodyPr>
          <a:lstStyle/>
          <a:p>
            <a:pPr marL="152400" lvl="0" indent="0" algn="ctr" rtl="0">
              <a:lnSpc>
                <a:spcPct val="100000"/>
              </a:lnSpc>
              <a:spcBef>
                <a:spcPts val="0"/>
              </a:spcBef>
              <a:spcAft>
                <a:spcPts val="0"/>
              </a:spcAft>
              <a:buSzPts val="1600"/>
              <a:buNone/>
            </a:pPr>
            <a:r>
              <a:rPr lang="en-US" sz="1600" b="1"/>
              <a:t>CCU</a:t>
            </a:r>
            <a:r>
              <a:rPr lang="en-US" sz="1600"/>
              <a:t> = (Total Daily Visitors / Peak hours) * ( 60 / Average duration per visit in minutes)</a:t>
            </a:r>
            <a:endParaRPr sz="1600"/>
          </a:p>
        </p:txBody>
      </p:sp>
      <p:sp>
        <p:nvSpPr>
          <p:cNvPr id="1679" name="Google Shape;1679;p30"/>
          <p:cNvSpPr txBox="1">
            <a:spLocks noGrp="1"/>
          </p:cNvSpPr>
          <p:nvPr>
            <p:ph type="title"/>
          </p:nvPr>
        </p:nvSpPr>
        <p:spPr>
          <a:xfrm>
            <a:off x="2619750" y="1465534"/>
            <a:ext cx="3904500" cy="89020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en-US" sz="4800"/>
              <a:t>CCU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31"/>
          <p:cNvSpPr txBox="1">
            <a:spLocks noGrp="1"/>
          </p:cNvSpPr>
          <p:nvPr>
            <p:ph type="subTitle" idx="1"/>
          </p:nvPr>
        </p:nvSpPr>
        <p:spPr>
          <a:xfrm>
            <a:off x="2566415" y="2986125"/>
            <a:ext cx="4011168" cy="765048"/>
          </a:xfrm>
          <a:prstGeom prst="rect">
            <a:avLst/>
          </a:prstGeom>
          <a:noFill/>
          <a:ln>
            <a:noFill/>
          </a:ln>
        </p:spPr>
        <p:txBody>
          <a:bodyPr spcFirstLastPara="1" wrap="square" lIns="91425" tIns="91425" rIns="91425" bIns="91425" anchor="t" anchorCtr="0">
            <a:noAutofit/>
          </a:bodyPr>
          <a:lstStyle/>
          <a:p>
            <a:pPr marL="152400" lvl="0" indent="0" algn="ctr" rtl="0">
              <a:lnSpc>
                <a:spcPct val="100000"/>
              </a:lnSpc>
              <a:spcBef>
                <a:spcPts val="0"/>
              </a:spcBef>
              <a:spcAft>
                <a:spcPts val="0"/>
              </a:spcAft>
              <a:buSzPts val="1600"/>
              <a:buNone/>
            </a:pPr>
            <a:r>
              <a:rPr lang="en-US" sz="1600" b="1"/>
              <a:t>CCU</a:t>
            </a:r>
            <a:r>
              <a:rPr lang="en-US" sz="1600"/>
              <a:t> = (10,000 / 4) * (60/30) = 5,000</a:t>
            </a:r>
            <a:endParaRPr sz="1600"/>
          </a:p>
        </p:txBody>
      </p:sp>
      <p:sp>
        <p:nvSpPr>
          <p:cNvPr id="1685" name="Google Shape;1685;p31"/>
          <p:cNvSpPr txBox="1">
            <a:spLocks noGrp="1"/>
          </p:cNvSpPr>
          <p:nvPr>
            <p:ph type="title"/>
          </p:nvPr>
        </p:nvSpPr>
        <p:spPr>
          <a:xfrm>
            <a:off x="1848159" y="1185826"/>
            <a:ext cx="5447679" cy="138592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en-US" sz="2000">
                <a:latin typeface="Barlow"/>
                <a:ea typeface="Barlow"/>
                <a:cs typeface="Barlow"/>
                <a:sym typeface="Barlow"/>
              </a:rPr>
              <a:t>Our system has 10,000 users daily. </a:t>
            </a:r>
            <a:br>
              <a:rPr lang="en-US" sz="2000">
                <a:latin typeface="Barlow"/>
                <a:ea typeface="Barlow"/>
                <a:cs typeface="Barlow"/>
                <a:sym typeface="Barlow"/>
              </a:rPr>
            </a:br>
            <a:r>
              <a:rPr lang="en-US" sz="2000">
                <a:latin typeface="Barlow"/>
                <a:ea typeface="Barlow"/>
                <a:cs typeface="Barlow"/>
                <a:sym typeface="Barlow"/>
              </a:rPr>
              <a:t>Each user will spend 30m for each session</a:t>
            </a:r>
            <a:br>
              <a:rPr lang="en-US" sz="2000">
                <a:latin typeface="Barlow"/>
                <a:ea typeface="Barlow"/>
                <a:cs typeface="Barlow"/>
                <a:sym typeface="Barlow"/>
              </a:rPr>
            </a:br>
            <a:r>
              <a:rPr lang="en-US" sz="2000">
                <a:latin typeface="Barlow"/>
                <a:ea typeface="Barlow"/>
                <a:cs typeface="Barlow"/>
                <a:sym typeface="Barlow"/>
              </a:rPr>
              <a:t>There are 4 peak hours in total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4">
                                            <p:txEl>
                                              <p:pRg st="0" end="0"/>
                                            </p:txEl>
                                          </p:spTgt>
                                        </p:tgtEl>
                                        <p:attrNameLst>
                                          <p:attrName>style.visibility</p:attrName>
                                        </p:attrNameLst>
                                      </p:cBhvr>
                                      <p:to>
                                        <p:strVal val="visible"/>
                                      </p:to>
                                    </p:set>
                                    <p:animEffect transition="in" filter="fade">
                                      <p:cBhvr>
                                        <p:cTn id="7" dur="500"/>
                                        <p:tgtEl>
                                          <p:spTgt spid="16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32"/>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RELIABILITY DESIGN PRINCIPLES</a:t>
            </a:r>
            <a:endParaRPr/>
          </a:p>
        </p:txBody>
      </p:sp>
      <p:sp>
        <p:nvSpPr>
          <p:cNvPr id="1691" name="Google Shape;1691;p32"/>
          <p:cNvSpPr txBox="1">
            <a:spLocks noGrp="1"/>
          </p:cNvSpPr>
          <p:nvPr>
            <p:ph type="subTitle" idx="1"/>
          </p:nvPr>
        </p:nvSpPr>
        <p:spPr>
          <a:xfrm>
            <a:off x="3504791" y="2286150"/>
            <a:ext cx="2104819" cy="6365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Stop guessing capacity</a:t>
            </a:r>
            <a:endParaRPr sz="1600"/>
          </a:p>
        </p:txBody>
      </p:sp>
      <p:sp>
        <p:nvSpPr>
          <p:cNvPr id="1692" name="Google Shape;1692;p32"/>
          <p:cNvSpPr txBox="1">
            <a:spLocks noGrp="1"/>
          </p:cNvSpPr>
          <p:nvPr>
            <p:ph type="subTitle" idx="2"/>
          </p:nvPr>
        </p:nvSpPr>
        <p:spPr>
          <a:xfrm>
            <a:off x="865521" y="2375872"/>
            <a:ext cx="2106999" cy="41148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sz="1600">
                <a:solidFill>
                  <a:schemeClr val="accent1"/>
                </a:solidFill>
              </a:rPr>
              <a:t>Scale horizontally</a:t>
            </a:r>
            <a:endParaRPr sz="1600"/>
          </a:p>
        </p:txBody>
      </p:sp>
      <p:sp>
        <p:nvSpPr>
          <p:cNvPr id="1693" name="Google Shape;1693;p32"/>
          <p:cNvSpPr txBox="1">
            <a:spLocks noGrp="1"/>
          </p:cNvSpPr>
          <p:nvPr>
            <p:ph type="subTitle" idx="3"/>
          </p:nvPr>
        </p:nvSpPr>
        <p:spPr>
          <a:xfrm>
            <a:off x="6054352" y="2298302"/>
            <a:ext cx="2366356"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sz="1600">
                <a:solidFill>
                  <a:schemeClr val="accent1"/>
                </a:solidFill>
              </a:rPr>
              <a:t>Automatically recover from failure</a:t>
            </a:r>
            <a:endParaRPr sz="1600"/>
          </a:p>
        </p:txBody>
      </p:sp>
      <p:sp>
        <p:nvSpPr>
          <p:cNvPr id="1694" name="Google Shape;1694;p32"/>
          <p:cNvSpPr txBox="1">
            <a:spLocks noGrp="1"/>
          </p:cNvSpPr>
          <p:nvPr>
            <p:ph type="subTitle" idx="4"/>
          </p:nvPr>
        </p:nvSpPr>
        <p:spPr>
          <a:xfrm>
            <a:off x="3593075" y="2787352"/>
            <a:ext cx="1882844"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In the cloud, you can monitor demand and workload utilization instead of guessing</a:t>
            </a:r>
            <a:endParaRPr>
              <a:latin typeface="Barlow Semi Condensed"/>
              <a:ea typeface="Barlow Semi Condensed"/>
              <a:cs typeface="Barlow Semi Condensed"/>
              <a:sym typeface="Barlow Semi Condensed"/>
            </a:endParaRPr>
          </a:p>
        </p:txBody>
      </p:sp>
      <p:sp>
        <p:nvSpPr>
          <p:cNvPr id="1695" name="Google Shape;1695;p32"/>
          <p:cNvSpPr txBox="1">
            <a:spLocks noGrp="1"/>
          </p:cNvSpPr>
          <p:nvPr>
            <p:ph type="subTitle" idx="5"/>
          </p:nvPr>
        </p:nvSpPr>
        <p:spPr>
          <a:xfrm>
            <a:off x="932247" y="2743116"/>
            <a:ext cx="1948500"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Scale horizontally to increase aggregate workload availability</a:t>
            </a:r>
            <a:endParaRPr/>
          </a:p>
          <a:p>
            <a:pPr marL="0" lvl="0" indent="0" algn="ctr" rtl="0">
              <a:lnSpc>
                <a:spcPct val="100000"/>
              </a:lnSpc>
              <a:spcBef>
                <a:spcPts val="0"/>
              </a:spcBef>
              <a:spcAft>
                <a:spcPts val="0"/>
              </a:spcAft>
              <a:buSzPts val="1600"/>
              <a:buNone/>
            </a:pPr>
            <a:endParaRPr>
              <a:latin typeface="Barlow Semi Condensed"/>
              <a:ea typeface="Barlow Semi Condensed"/>
              <a:cs typeface="Barlow Semi Condensed"/>
              <a:sym typeface="Barlow Semi Condensed"/>
            </a:endParaRPr>
          </a:p>
        </p:txBody>
      </p:sp>
      <p:sp>
        <p:nvSpPr>
          <p:cNvPr id="1696" name="Google Shape;1696;p32"/>
          <p:cNvSpPr txBox="1">
            <a:spLocks noGrp="1"/>
          </p:cNvSpPr>
          <p:nvPr>
            <p:ph type="subTitle" idx="6"/>
          </p:nvPr>
        </p:nvSpPr>
        <p:spPr>
          <a:xfrm>
            <a:off x="5936588" y="2833512"/>
            <a:ext cx="2484120" cy="99672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By monitoring a workload for key performance indicators (KPIs), you can trigger automation when a threshold is breached.</a:t>
            </a:r>
            <a:endParaRPr>
              <a:latin typeface="Barlow Semi Condensed"/>
              <a:ea typeface="Barlow Semi Condensed"/>
              <a:cs typeface="Barlow Semi Condensed"/>
              <a:sym typeface="Barlow Semi Condensed"/>
            </a:endParaRPr>
          </a:p>
        </p:txBody>
      </p:sp>
      <p:pic>
        <p:nvPicPr>
          <p:cNvPr id="1697" name="Google Shape;1697;p32"/>
          <p:cNvPicPr preferRelativeResize="0"/>
          <p:nvPr/>
        </p:nvPicPr>
        <p:blipFill rotWithShape="1">
          <a:blip r:embed="rId3">
            <a:alphaModFix/>
          </a:blip>
          <a:srcRect/>
          <a:stretch/>
        </p:blipFill>
        <p:spPr>
          <a:xfrm>
            <a:off x="1677589" y="1944116"/>
            <a:ext cx="469900" cy="469900"/>
          </a:xfrm>
          <a:prstGeom prst="rect">
            <a:avLst/>
          </a:prstGeom>
          <a:noFill/>
          <a:ln>
            <a:noFill/>
          </a:ln>
        </p:spPr>
      </p:pic>
      <p:pic>
        <p:nvPicPr>
          <p:cNvPr id="1698" name="Google Shape;1698;p32"/>
          <p:cNvPicPr preferRelativeResize="0"/>
          <p:nvPr/>
        </p:nvPicPr>
        <p:blipFill rotWithShape="1">
          <a:blip r:embed="rId4">
            <a:alphaModFix/>
          </a:blip>
          <a:srcRect/>
          <a:stretch/>
        </p:blipFill>
        <p:spPr>
          <a:xfrm>
            <a:off x="4273072" y="1955023"/>
            <a:ext cx="469900" cy="469900"/>
          </a:xfrm>
          <a:prstGeom prst="rect">
            <a:avLst/>
          </a:prstGeom>
          <a:noFill/>
          <a:ln>
            <a:noFill/>
          </a:ln>
        </p:spPr>
      </p:pic>
      <p:pic>
        <p:nvPicPr>
          <p:cNvPr id="1699" name="Google Shape;1699;p32"/>
          <p:cNvPicPr preferRelativeResize="0"/>
          <p:nvPr/>
        </p:nvPicPr>
        <p:blipFill rotWithShape="1">
          <a:blip r:embed="rId5">
            <a:alphaModFix/>
          </a:blip>
          <a:srcRect/>
          <a:stretch/>
        </p:blipFill>
        <p:spPr>
          <a:xfrm>
            <a:off x="6943698" y="1955023"/>
            <a:ext cx="469900" cy="46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33"/>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UBER WAS HACKED</a:t>
            </a:r>
            <a:endParaRPr/>
          </a:p>
        </p:txBody>
      </p:sp>
      <p:pic>
        <p:nvPicPr>
          <p:cNvPr id="1705" name="Google Shape;1705;p33" descr="Graphical user interface, text, application&#10;&#10;Description automatically generated"/>
          <p:cNvPicPr preferRelativeResize="0"/>
          <p:nvPr/>
        </p:nvPicPr>
        <p:blipFill rotWithShape="1">
          <a:blip r:embed="rId3">
            <a:alphaModFix/>
          </a:blip>
          <a:srcRect/>
          <a:stretch/>
        </p:blipFill>
        <p:spPr>
          <a:xfrm>
            <a:off x="1955800" y="1149475"/>
            <a:ext cx="5232400" cy="3467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34"/>
          <p:cNvSpPr txBox="1">
            <a:spLocks noGrp="1"/>
          </p:cNvSpPr>
          <p:nvPr>
            <p:ph type="title"/>
          </p:nvPr>
        </p:nvSpPr>
        <p:spPr>
          <a:xfrm>
            <a:off x="723750" y="24057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UBER WAS HACKED</a:t>
            </a:r>
            <a:endParaRPr/>
          </a:p>
        </p:txBody>
      </p:sp>
      <p:pic>
        <p:nvPicPr>
          <p:cNvPr id="1711" name="Google Shape;1711;p34" descr="Graphical user interface, text, application&#10;&#10;Description automatically generated"/>
          <p:cNvPicPr preferRelativeResize="0"/>
          <p:nvPr/>
        </p:nvPicPr>
        <p:blipFill rotWithShape="1">
          <a:blip r:embed="rId3">
            <a:alphaModFix/>
          </a:blip>
          <a:srcRect/>
          <a:stretch/>
        </p:blipFill>
        <p:spPr>
          <a:xfrm>
            <a:off x="3282354" y="813275"/>
            <a:ext cx="2579291" cy="379772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grpSp>
        <p:nvGrpSpPr>
          <p:cNvPr id="1716" name="Google Shape;1716;p35"/>
          <p:cNvGrpSpPr/>
          <p:nvPr/>
        </p:nvGrpSpPr>
        <p:grpSpPr>
          <a:xfrm>
            <a:off x="3732436" y="526916"/>
            <a:ext cx="1679127" cy="1679127"/>
            <a:chOff x="3614228" y="234880"/>
            <a:chExt cx="1915500" cy="1915500"/>
          </a:xfrm>
        </p:grpSpPr>
        <p:sp>
          <p:nvSpPr>
            <p:cNvPr id="1717" name="Google Shape;1717;p35"/>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35"/>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9" name="Google Shape;1719;p35"/>
          <p:cNvSpPr txBox="1">
            <a:spLocks noGrp="1"/>
          </p:cNvSpPr>
          <p:nvPr>
            <p:ph type="title"/>
          </p:nvPr>
        </p:nvSpPr>
        <p:spPr>
          <a:xfrm>
            <a:off x="2167128" y="2748055"/>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Security</a:t>
            </a:r>
            <a:endParaRPr/>
          </a:p>
        </p:txBody>
      </p:sp>
      <p:sp>
        <p:nvSpPr>
          <p:cNvPr id="1720" name="Google Shape;1720;p35"/>
          <p:cNvSpPr txBox="1">
            <a:spLocks noGrp="1"/>
          </p:cNvSpPr>
          <p:nvPr>
            <p:ph type="subTitle" idx="1"/>
          </p:nvPr>
        </p:nvSpPr>
        <p:spPr>
          <a:xfrm>
            <a:off x="2167128" y="3324055"/>
            <a:ext cx="4809600" cy="8459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The Security pillar encompasses the ability to protect data, systems, and assets to take advantage of cloud technologies to improve your security.</a:t>
            </a:r>
            <a:endParaRPr/>
          </a:p>
        </p:txBody>
      </p:sp>
      <p:pic>
        <p:nvPicPr>
          <p:cNvPr id="1721" name="Google Shape;1721;p35"/>
          <p:cNvPicPr preferRelativeResize="0"/>
          <p:nvPr/>
        </p:nvPicPr>
        <p:blipFill rotWithShape="1">
          <a:blip r:embed="rId3">
            <a:alphaModFix/>
          </a:blip>
          <a:srcRect/>
          <a:stretch/>
        </p:blipFill>
        <p:spPr>
          <a:xfrm>
            <a:off x="4206498" y="973486"/>
            <a:ext cx="730534" cy="7305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36"/>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SECURITY DESIGN PRINCIPLES</a:t>
            </a:r>
            <a:endParaRPr/>
          </a:p>
        </p:txBody>
      </p:sp>
      <p:sp>
        <p:nvSpPr>
          <p:cNvPr id="1727" name="Google Shape;1727;p36"/>
          <p:cNvSpPr txBox="1">
            <a:spLocks noGrp="1"/>
          </p:cNvSpPr>
          <p:nvPr>
            <p:ph type="subTitle" idx="1"/>
          </p:nvPr>
        </p:nvSpPr>
        <p:spPr>
          <a:xfrm>
            <a:off x="3694176" y="2414016"/>
            <a:ext cx="1764900" cy="56729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Apply security at all layers</a:t>
            </a:r>
            <a:endParaRPr sz="1600"/>
          </a:p>
        </p:txBody>
      </p:sp>
      <p:sp>
        <p:nvSpPr>
          <p:cNvPr id="1728" name="Google Shape;1728;p36"/>
          <p:cNvSpPr txBox="1">
            <a:spLocks noGrp="1"/>
          </p:cNvSpPr>
          <p:nvPr>
            <p:ph type="subTitle" idx="2"/>
          </p:nvPr>
        </p:nvSpPr>
        <p:spPr>
          <a:xfrm>
            <a:off x="1033272" y="2380084"/>
            <a:ext cx="1764900" cy="56729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Implement a strong identity foundation</a:t>
            </a:r>
            <a:endParaRPr sz="1600"/>
          </a:p>
        </p:txBody>
      </p:sp>
      <p:sp>
        <p:nvSpPr>
          <p:cNvPr id="1729" name="Google Shape;1729;p36"/>
          <p:cNvSpPr txBox="1">
            <a:spLocks noGrp="1"/>
          </p:cNvSpPr>
          <p:nvPr>
            <p:ph type="subTitle" idx="3"/>
          </p:nvPr>
        </p:nvSpPr>
        <p:spPr>
          <a:xfrm>
            <a:off x="5853459" y="2462852"/>
            <a:ext cx="2594956" cy="32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Keep people away from data</a:t>
            </a:r>
            <a:endParaRPr sz="1600"/>
          </a:p>
        </p:txBody>
      </p:sp>
      <p:sp>
        <p:nvSpPr>
          <p:cNvPr id="1730" name="Google Shape;1730;p36"/>
          <p:cNvSpPr txBox="1">
            <a:spLocks noGrp="1"/>
          </p:cNvSpPr>
          <p:nvPr>
            <p:ph type="subTitle" idx="4"/>
          </p:nvPr>
        </p:nvSpPr>
        <p:spPr>
          <a:xfrm>
            <a:off x="3689550" y="2883908"/>
            <a:ext cx="1764900" cy="98602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Apply a defense in depth approach with multiple security controls.</a:t>
            </a:r>
            <a:endParaRPr>
              <a:latin typeface="Barlow Semi Condensed"/>
              <a:ea typeface="Barlow Semi Condensed"/>
              <a:cs typeface="Barlow Semi Condensed"/>
              <a:sym typeface="Barlow Semi Condensed"/>
            </a:endParaRPr>
          </a:p>
        </p:txBody>
      </p:sp>
      <p:sp>
        <p:nvSpPr>
          <p:cNvPr id="1731" name="Google Shape;1731;p36"/>
          <p:cNvSpPr txBox="1">
            <a:spLocks noGrp="1"/>
          </p:cNvSpPr>
          <p:nvPr>
            <p:ph type="subTitle" idx="5"/>
          </p:nvPr>
        </p:nvSpPr>
        <p:spPr>
          <a:xfrm>
            <a:off x="758175" y="2875897"/>
            <a:ext cx="2487999" cy="100204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Implement the principle of least privilege and enforce separation of duties with appropriate authorization for each interaction with your AWS resources</a:t>
            </a:r>
            <a:endParaRPr>
              <a:latin typeface="Barlow Semi Condensed"/>
              <a:ea typeface="Barlow Semi Condensed"/>
              <a:cs typeface="Barlow Semi Condensed"/>
              <a:sym typeface="Barlow Semi Condensed"/>
            </a:endParaRPr>
          </a:p>
        </p:txBody>
      </p:sp>
      <p:sp>
        <p:nvSpPr>
          <p:cNvPr id="1732" name="Google Shape;1732;p36"/>
          <p:cNvSpPr txBox="1">
            <a:spLocks noGrp="1"/>
          </p:cNvSpPr>
          <p:nvPr>
            <p:ph type="subTitle" idx="6"/>
          </p:nvPr>
        </p:nvSpPr>
        <p:spPr>
          <a:xfrm>
            <a:off x="5992004" y="2981314"/>
            <a:ext cx="2317865" cy="98602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Use mechanisms and tools to reduce or eliminate the need for direct access or manual processing of data.</a:t>
            </a:r>
            <a:endParaRPr>
              <a:latin typeface="Barlow Semi Condensed"/>
              <a:ea typeface="Barlow Semi Condensed"/>
              <a:cs typeface="Barlow Semi Condensed"/>
              <a:sym typeface="Barlow Semi Condensed"/>
            </a:endParaRPr>
          </a:p>
        </p:txBody>
      </p:sp>
      <p:pic>
        <p:nvPicPr>
          <p:cNvPr id="1733" name="Google Shape;1733;p36"/>
          <p:cNvPicPr preferRelativeResize="0"/>
          <p:nvPr/>
        </p:nvPicPr>
        <p:blipFill rotWithShape="1">
          <a:blip r:embed="rId3">
            <a:alphaModFix/>
          </a:blip>
          <a:srcRect/>
          <a:stretch/>
        </p:blipFill>
        <p:spPr>
          <a:xfrm flipH="1">
            <a:off x="1611074" y="1910184"/>
            <a:ext cx="469900" cy="469900"/>
          </a:xfrm>
          <a:prstGeom prst="rect">
            <a:avLst/>
          </a:prstGeom>
          <a:noFill/>
          <a:ln>
            <a:noFill/>
          </a:ln>
        </p:spPr>
      </p:pic>
      <p:pic>
        <p:nvPicPr>
          <p:cNvPr id="1734" name="Google Shape;1734;p36"/>
          <p:cNvPicPr preferRelativeResize="0"/>
          <p:nvPr/>
        </p:nvPicPr>
        <p:blipFill rotWithShape="1">
          <a:blip r:embed="rId4">
            <a:alphaModFix/>
          </a:blip>
          <a:srcRect/>
          <a:stretch/>
        </p:blipFill>
        <p:spPr>
          <a:xfrm>
            <a:off x="4341676" y="1929973"/>
            <a:ext cx="469900" cy="469900"/>
          </a:xfrm>
          <a:prstGeom prst="rect">
            <a:avLst/>
          </a:prstGeom>
          <a:noFill/>
          <a:ln>
            <a:noFill/>
          </a:ln>
        </p:spPr>
      </p:pic>
      <p:pic>
        <p:nvPicPr>
          <p:cNvPr id="1735" name="Google Shape;1735;p36"/>
          <p:cNvPicPr preferRelativeResize="0"/>
          <p:nvPr/>
        </p:nvPicPr>
        <p:blipFill rotWithShape="1">
          <a:blip r:embed="rId5">
            <a:alphaModFix/>
          </a:blip>
          <a:srcRect/>
          <a:stretch/>
        </p:blipFill>
        <p:spPr>
          <a:xfrm>
            <a:off x="6915986" y="1944116"/>
            <a:ext cx="469900" cy="46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grpSp>
        <p:nvGrpSpPr>
          <p:cNvPr id="1740" name="Google Shape;1740;p37"/>
          <p:cNvGrpSpPr/>
          <p:nvPr/>
        </p:nvGrpSpPr>
        <p:grpSpPr>
          <a:xfrm>
            <a:off x="3732436" y="526916"/>
            <a:ext cx="1679127" cy="1679127"/>
            <a:chOff x="3614228" y="234880"/>
            <a:chExt cx="1915500" cy="1915500"/>
          </a:xfrm>
        </p:grpSpPr>
        <p:sp>
          <p:nvSpPr>
            <p:cNvPr id="1741" name="Google Shape;1741;p37"/>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37"/>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3" name="Google Shape;1743;p37"/>
          <p:cNvSpPr txBox="1">
            <a:spLocks noGrp="1"/>
          </p:cNvSpPr>
          <p:nvPr>
            <p:ph type="title"/>
          </p:nvPr>
        </p:nvSpPr>
        <p:spPr>
          <a:xfrm>
            <a:off x="2167128" y="2748055"/>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Performance Efficiency</a:t>
            </a:r>
            <a:endParaRPr/>
          </a:p>
        </p:txBody>
      </p:sp>
      <p:sp>
        <p:nvSpPr>
          <p:cNvPr id="1744" name="Google Shape;1744;p37"/>
          <p:cNvSpPr txBox="1">
            <a:spLocks noGrp="1"/>
          </p:cNvSpPr>
          <p:nvPr>
            <p:ph type="subTitle" idx="1"/>
          </p:nvPr>
        </p:nvSpPr>
        <p:spPr>
          <a:xfrm>
            <a:off x="2032365" y="3324055"/>
            <a:ext cx="5078799" cy="8459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The Performance Efficiency pillar includes the ability to use computing resources efficiently to meet system requirements, and to maintain that efficiency as demand changes and technologies evolve.</a:t>
            </a:r>
            <a:endParaRPr/>
          </a:p>
        </p:txBody>
      </p:sp>
      <p:pic>
        <p:nvPicPr>
          <p:cNvPr id="1745" name="Google Shape;1745;p37" descr="Logo&#10;&#10;Description automatically generated with medium confidence"/>
          <p:cNvPicPr preferRelativeResize="0"/>
          <p:nvPr/>
        </p:nvPicPr>
        <p:blipFill rotWithShape="1">
          <a:blip r:embed="rId3">
            <a:alphaModFix/>
          </a:blip>
          <a:srcRect l="16818" t="21303" r="18713" b="20864"/>
          <a:stretch/>
        </p:blipFill>
        <p:spPr>
          <a:xfrm>
            <a:off x="4145462" y="973486"/>
            <a:ext cx="853076" cy="76525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38" descr="Latency Kills. It doesn't matter how fast your network… | by Mahesh  Paolini-Subramanya | Medium"/>
          <p:cNvPicPr preferRelativeResize="0"/>
          <p:nvPr/>
        </p:nvPicPr>
        <p:blipFill rotWithShape="1">
          <a:blip r:embed="rId3">
            <a:alphaModFix/>
          </a:blip>
          <a:srcRect/>
          <a:stretch/>
        </p:blipFill>
        <p:spPr>
          <a:xfrm>
            <a:off x="3186878" y="1519382"/>
            <a:ext cx="2770244" cy="2104736"/>
          </a:xfrm>
          <a:prstGeom prst="rect">
            <a:avLst/>
          </a:prstGeom>
          <a:noFill/>
          <a:ln>
            <a:noFill/>
          </a:ln>
        </p:spPr>
      </p:pic>
      <p:sp>
        <p:nvSpPr>
          <p:cNvPr id="1751" name="Google Shape;1751;p38"/>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LATENCY IS A BIG PROBLEM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39"/>
          <p:cNvSpPr txBox="1">
            <a:spLocks noGrp="1"/>
          </p:cNvSpPr>
          <p:nvPr>
            <p:ph type="title"/>
          </p:nvPr>
        </p:nvSpPr>
        <p:spPr>
          <a:xfrm>
            <a:off x="1804637" y="671647"/>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PERFORMANCE DESIGN PRINCIPLES</a:t>
            </a:r>
            <a:endParaRPr/>
          </a:p>
        </p:txBody>
      </p:sp>
      <p:sp>
        <p:nvSpPr>
          <p:cNvPr id="1757" name="Google Shape;1757;p39"/>
          <p:cNvSpPr txBox="1">
            <a:spLocks noGrp="1"/>
          </p:cNvSpPr>
          <p:nvPr>
            <p:ph type="subTitle" idx="1"/>
          </p:nvPr>
        </p:nvSpPr>
        <p:spPr>
          <a:xfrm>
            <a:off x="3687634" y="2330130"/>
            <a:ext cx="1764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sz="1600">
                <a:solidFill>
                  <a:schemeClr val="accent1"/>
                </a:solidFill>
              </a:rPr>
              <a:t>Go global in minutes</a:t>
            </a:r>
            <a:endParaRPr sz="1600"/>
          </a:p>
        </p:txBody>
      </p:sp>
      <p:sp>
        <p:nvSpPr>
          <p:cNvPr id="1758" name="Google Shape;1758;p39"/>
          <p:cNvSpPr txBox="1">
            <a:spLocks noGrp="1"/>
          </p:cNvSpPr>
          <p:nvPr>
            <p:ph type="subTitle" idx="2"/>
          </p:nvPr>
        </p:nvSpPr>
        <p:spPr>
          <a:xfrm>
            <a:off x="638639" y="2385186"/>
            <a:ext cx="2508781" cy="47563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Democratize advanced technologies</a:t>
            </a:r>
            <a:endParaRPr sz="1600"/>
          </a:p>
        </p:txBody>
      </p:sp>
      <p:sp>
        <p:nvSpPr>
          <p:cNvPr id="1759" name="Google Shape;1759;p39"/>
          <p:cNvSpPr txBox="1">
            <a:spLocks noGrp="1"/>
          </p:cNvSpPr>
          <p:nvPr>
            <p:ph type="subTitle" idx="3"/>
          </p:nvPr>
        </p:nvSpPr>
        <p:spPr>
          <a:xfrm>
            <a:off x="6248335" y="2509692"/>
            <a:ext cx="2097273" cy="32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Experiment more often</a:t>
            </a:r>
            <a:endParaRPr sz="1600"/>
          </a:p>
        </p:txBody>
      </p:sp>
      <p:sp>
        <p:nvSpPr>
          <p:cNvPr id="1760" name="Google Shape;1760;p39"/>
          <p:cNvSpPr txBox="1">
            <a:spLocks noGrp="1"/>
          </p:cNvSpPr>
          <p:nvPr>
            <p:ph type="subTitle" idx="4"/>
          </p:nvPr>
        </p:nvSpPr>
        <p:spPr>
          <a:xfrm>
            <a:off x="3283368" y="2924396"/>
            <a:ext cx="2620439"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Deploying your workload in multiple AWS Regions around the world allows you to provide lower latency.</a:t>
            </a:r>
            <a:endParaRPr>
              <a:latin typeface="Barlow Semi Condensed"/>
              <a:ea typeface="Barlow Semi Condensed"/>
              <a:cs typeface="Barlow Semi Condensed"/>
              <a:sym typeface="Barlow Semi Condensed"/>
            </a:endParaRPr>
          </a:p>
        </p:txBody>
      </p:sp>
      <p:sp>
        <p:nvSpPr>
          <p:cNvPr id="1761" name="Google Shape;1761;p39"/>
          <p:cNvSpPr txBox="1">
            <a:spLocks noGrp="1"/>
          </p:cNvSpPr>
          <p:nvPr>
            <p:ph type="subTitle" idx="5"/>
          </p:nvPr>
        </p:nvSpPr>
        <p:spPr>
          <a:xfrm>
            <a:off x="652139" y="2887917"/>
            <a:ext cx="2481780" cy="9542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Make advanced technology implementation easier for your team by delegating complex tasks to your cloud vendor.</a:t>
            </a:r>
            <a:endParaRPr>
              <a:latin typeface="Barlow Semi Condensed"/>
              <a:ea typeface="Barlow Semi Condensed"/>
              <a:cs typeface="Barlow Semi Condensed"/>
              <a:sym typeface="Barlow Semi Condensed"/>
            </a:endParaRPr>
          </a:p>
        </p:txBody>
      </p:sp>
      <p:sp>
        <p:nvSpPr>
          <p:cNvPr id="1762" name="Google Shape;1762;p39"/>
          <p:cNvSpPr txBox="1">
            <a:spLocks noGrp="1"/>
          </p:cNvSpPr>
          <p:nvPr>
            <p:ph type="subTitle" idx="6"/>
          </p:nvPr>
        </p:nvSpPr>
        <p:spPr>
          <a:xfrm>
            <a:off x="6110509" y="2924396"/>
            <a:ext cx="2504902"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With virtual and automatable resources, you can quickly carry out comparative testing using different types of instances, storage, or configurations.</a:t>
            </a:r>
            <a:endParaRPr>
              <a:latin typeface="Barlow Semi Condensed"/>
              <a:ea typeface="Barlow Semi Condensed"/>
              <a:cs typeface="Barlow Semi Condensed"/>
              <a:sym typeface="Barlow Semi Condensed"/>
            </a:endParaRPr>
          </a:p>
        </p:txBody>
      </p:sp>
      <p:pic>
        <p:nvPicPr>
          <p:cNvPr id="1763" name="Google Shape;1763;p39"/>
          <p:cNvPicPr preferRelativeResize="0"/>
          <p:nvPr/>
        </p:nvPicPr>
        <p:blipFill rotWithShape="1">
          <a:blip r:embed="rId3">
            <a:alphaModFix/>
          </a:blip>
          <a:srcRect/>
          <a:stretch/>
        </p:blipFill>
        <p:spPr>
          <a:xfrm>
            <a:off x="1611074" y="1884295"/>
            <a:ext cx="469900" cy="469900"/>
          </a:xfrm>
          <a:prstGeom prst="rect">
            <a:avLst/>
          </a:prstGeom>
          <a:noFill/>
          <a:ln>
            <a:noFill/>
          </a:ln>
        </p:spPr>
      </p:pic>
      <p:pic>
        <p:nvPicPr>
          <p:cNvPr id="1764" name="Google Shape;1764;p39"/>
          <p:cNvPicPr preferRelativeResize="0"/>
          <p:nvPr/>
        </p:nvPicPr>
        <p:blipFill rotWithShape="1">
          <a:blip r:embed="rId4">
            <a:alphaModFix/>
          </a:blip>
          <a:srcRect/>
          <a:stretch/>
        </p:blipFill>
        <p:spPr>
          <a:xfrm>
            <a:off x="4319088" y="1860230"/>
            <a:ext cx="469900" cy="469900"/>
          </a:xfrm>
          <a:prstGeom prst="rect">
            <a:avLst/>
          </a:prstGeom>
          <a:noFill/>
          <a:ln>
            <a:noFill/>
          </a:ln>
        </p:spPr>
      </p:pic>
      <p:pic>
        <p:nvPicPr>
          <p:cNvPr id="1765" name="Google Shape;1765;p39"/>
          <p:cNvPicPr preferRelativeResize="0"/>
          <p:nvPr/>
        </p:nvPicPr>
        <p:blipFill rotWithShape="1">
          <a:blip r:embed="rId5">
            <a:alphaModFix/>
          </a:blip>
          <a:srcRect/>
          <a:stretch/>
        </p:blipFill>
        <p:spPr>
          <a:xfrm>
            <a:off x="7128010" y="1919628"/>
            <a:ext cx="469900" cy="46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4"/>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Three Tier Application</a:t>
            </a:r>
            <a:endParaRPr/>
          </a:p>
        </p:txBody>
      </p:sp>
      <p:pic>
        <p:nvPicPr>
          <p:cNvPr id="1336" name="Google Shape;1336;p4"/>
          <p:cNvPicPr preferRelativeResize="0"/>
          <p:nvPr/>
        </p:nvPicPr>
        <p:blipFill rotWithShape="1">
          <a:blip r:embed="rId3">
            <a:alphaModFix/>
          </a:blip>
          <a:srcRect/>
          <a:stretch/>
        </p:blipFill>
        <p:spPr>
          <a:xfrm>
            <a:off x="1003300" y="1314142"/>
            <a:ext cx="7137400" cy="2959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grpSp>
        <p:nvGrpSpPr>
          <p:cNvPr id="1770" name="Google Shape;1770;p40"/>
          <p:cNvGrpSpPr/>
          <p:nvPr/>
        </p:nvGrpSpPr>
        <p:grpSpPr>
          <a:xfrm>
            <a:off x="3732436" y="526916"/>
            <a:ext cx="1679127" cy="1679127"/>
            <a:chOff x="3614228" y="234880"/>
            <a:chExt cx="1915500" cy="1915500"/>
          </a:xfrm>
        </p:grpSpPr>
        <p:sp>
          <p:nvSpPr>
            <p:cNvPr id="1771" name="Google Shape;1771;p40"/>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0"/>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3" name="Google Shape;1773;p40"/>
          <p:cNvSpPr txBox="1">
            <a:spLocks noGrp="1"/>
          </p:cNvSpPr>
          <p:nvPr>
            <p:ph type="title"/>
          </p:nvPr>
        </p:nvSpPr>
        <p:spPr>
          <a:xfrm>
            <a:off x="2167128" y="2748055"/>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Cost Optimization</a:t>
            </a:r>
            <a:endParaRPr/>
          </a:p>
        </p:txBody>
      </p:sp>
      <p:sp>
        <p:nvSpPr>
          <p:cNvPr id="1774" name="Google Shape;1774;p40"/>
          <p:cNvSpPr txBox="1">
            <a:spLocks noGrp="1"/>
          </p:cNvSpPr>
          <p:nvPr>
            <p:ph type="subTitle" idx="1"/>
          </p:nvPr>
        </p:nvSpPr>
        <p:spPr>
          <a:xfrm>
            <a:off x="2167200" y="3533040"/>
            <a:ext cx="4809600" cy="66605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b="0" i="0">
                <a:solidFill>
                  <a:srgbClr val="242424"/>
                </a:solidFill>
                <a:latin typeface="Barlow"/>
                <a:ea typeface="Barlow"/>
                <a:cs typeface="Barlow"/>
                <a:sym typeface="Barlow"/>
              </a:rPr>
              <a:t>The Cost Optimization pillar includes the ability to run systems to deliver business value at the lowest price point.</a:t>
            </a:r>
            <a:br>
              <a:rPr lang="en-US">
                <a:solidFill>
                  <a:srgbClr val="242424"/>
                </a:solidFill>
                <a:latin typeface="Barlow"/>
                <a:ea typeface="Barlow"/>
                <a:cs typeface="Barlow"/>
                <a:sym typeface="Barlow"/>
              </a:rPr>
            </a:br>
            <a:endParaRPr>
              <a:solidFill>
                <a:srgbClr val="242424"/>
              </a:solidFill>
              <a:latin typeface="Barlow"/>
              <a:ea typeface="Barlow"/>
              <a:cs typeface="Barlow"/>
              <a:sym typeface="Barlow"/>
            </a:endParaRPr>
          </a:p>
        </p:txBody>
      </p:sp>
      <p:pic>
        <p:nvPicPr>
          <p:cNvPr id="1775" name="Google Shape;1775;p40"/>
          <p:cNvPicPr preferRelativeResize="0"/>
          <p:nvPr/>
        </p:nvPicPr>
        <p:blipFill rotWithShape="1">
          <a:blip r:embed="rId3">
            <a:alphaModFix/>
          </a:blip>
          <a:srcRect/>
          <a:stretch/>
        </p:blipFill>
        <p:spPr>
          <a:xfrm>
            <a:off x="4190918" y="944406"/>
            <a:ext cx="762163" cy="7621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4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BURNING MONEY ON THE CLOUD</a:t>
            </a:r>
            <a:endParaRPr/>
          </a:p>
        </p:txBody>
      </p:sp>
      <p:pic>
        <p:nvPicPr>
          <p:cNvPr id="1781" name="Google Shape;1781;p41"/>
          <p:cNvPicPr preferRelativeResize="0"/>
          <p:nvPr/>
        </p:nvPicPr>
        <p:blipFill rotWithShape="1">
          <a:blip r:embed="rId3">
            <a:alphaModFix/>
          </a:blip>
          <a:srcRect/>
          <a:stretch/>
        </p:blipFill>
        <p:spPr>
          <a:xfrm>
            <a:off x="2413000" y="1489075"/>
            <a:ext cx="4318000" cy="2165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42"/>
          <p:cNvSpPr txBox="1">
            <a:spLocks noGrp="1"/>
          </p:cNvSpPr>
          <p:nvPr>
            <p:ph type="title"/>
          </p:nvPr>
        </p:nvSpPr>
        <p:spPr>
          <a:xfrm>
            <a:off x="1796550" y="739307"/>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COST OPTIMIZATION DESIGN PRINCIPLES</a:t>
            </a:r>
            <a:endParaRPr/>
          </a:p>
        </p:txBody>
      </p:sp>
      <p:sp>
        <p:nvSpPr>
          <p:cNvPr id="1787" name="Google Shape;1787;p42"/>
          <p:cNvSpPr txBox="1">
            <a:spLocks noGrp="1"/>
          </p:cNvSpPr>
          <p:nvPr>
            <p:ph type="subTitle" idx="1"/>
          </p:nvPr>
        </p:nvSpPr>
        <p:spPr>
          <a:xfrm>
            <a:off x="3288557" y="2387662"/>
            <a:ext cx="2491879" cy="81409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Stop spending money on undifferentiated heavy lifting</a:t>
            </a:r>
            <a:endParaRPr sz="1600"/>
          </a:p>
        </p:txBody>
      </p:sp>
      <p:sp>
        <p:nvSpPr>
          <p:cNvPr id="1788" name="Google Shape;1788;p42"/>
          <p:cNvSpPr txBox="1">
            <a:spLocks noGrp="1"/>
          </p:cNvSpPr>
          <p:nvPr>
            <p:ph type="subTitle" idx="2"/>
          </p:nvPr>
        </p:nvSpPr>
        <p:spPr>
          <a:xfrm>
            <a:off x="752939" y="2400677"/>
            <a:ext cx="2280181" cy="55045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Adopt a consumption model</a:t>
            </a:r>
            <a:endParaRPr sz="1600"/>
          </a:p>
        </p:txBody>
      </p:sp>
      <p:sp>
        <p:nvSpPr>
          <p:cNvPr id="1789" name="Google Shape;1789;p42"/>
          <p:cNvSpPr txBox="1">
            <a:spLocks noGrp="1"/>
          </p:cNvSpPr>
          <p:nvPr>
            <p:ph type="subTitle" idx="3"/>
          </p:nvPr>
        </p:nvSpPr>
        <p:spPr>
          <a:xfrm>
            <a:off x="6355079" y="2414016"/>
            <a:ext cx="2338647" cy="32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sz="1600">
                <a:solidFill>
                  <a:schemeClr val="accent1"/>
                </a:solidFill>
              </a:rPr>
              <a:t>Implement Cloud Financial Management</a:t>
            </a:r>
            <a:endParaRPr sz="1600"/>
          </a:p>
        </p:txBody>
      </p:sp>
      <p:sp>
        <p:nvSpPr>
          <p:cNvPr id="1790" name="Google Shape;1790;p42"/>
          <p:cNvSpPr txBox="1">
            <a:spLocks noGrp="1"/>
          </p:cNvSpPr>
          <p:nvPr>
            <p:ph type="subTitle" idx="4"/>
          </p:nvPr>
        </p:nvSpPr>
        <p:spPr>
          <a:xfrm>
            <a:off x="3703050" y="3184720"/>
            <a:ext cx="1764900" cy="97102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US" sz="1200">
                <a:latin typeface="Barlow Semi Condensed"/>
                <a:ea typeface="Barlow Semi Condensed"/>
                <a:cs typeface="Barlow Semi Condensed"/>
                <a:sym typeface="Barlow Semi Condensed"/>
              </a:rPr>
              <a:t>You should pay only what you need, do not pay for what you will need.</a:t>
            </a:r>
            <a:endParaRPr sz="1200">
              <a:latin typeface="Barlow Semi Condensed"/>
              <a:ea typeface="Barlow Semi Condensed"/>
              <a:cs typeface="Barlow Semi Condensed"/>
              <a:sym typeface="Barlow Semi Condensed"/>
            </a:endParaRPr>
          </a:p>
        </p:txBody>
      </p:sp>
      <p:sp>
        <p:nvSpPr>
          <p:cNvPr id="1791" name="Google Shape;1791;p42"/>
          <p:cNvSpPr txBox="1">
            <a:spLocks noGrp="1"/>
          </p:cNvSpPr>
          <p:nvPr>
            <p:ph type="subTitle" idx="5"/>
          </p:nvPr>
        </p:nvSpPr>
        <p:spPr>
          <a:xfrm>
            <a:off x="1010579" y="3201755"/>
            <a:ext cx="1764900" cy="101432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US" sz="1200">
                <a:solidFill>
                  <a:schemeClr val="dk2"/>
                </a:solidFill>
                <a:latin typeface="Barlow Semi Condensed"/>
                <a:ea typeface="Barlow Semi Condensed"/>
                <a:cs typeface="Barlow Semi Condensed"/>
                <a:sym typeface="Barlow Semi Condensed"/>
              </a:rPr>
              <a:t>Pay only for the computing resources that you require and increase or decrease usage depending on business requirements.</a:t>
            </a:r>
            <a:endParaRPr sz="1200">
              <a:latin typeface="Barlow Semi Condensed"/>
              <a:ea typeface="Barlow Semi Condensed"/>
              <a:cs typeface="Barlow Semi Condensed"/>
              <a:sym typeface="Barlow Semi Condensed"/>
            </a:endParaRPr>
          </a:p>
        </p:txBody>
      </p:sp>
      <p:sp>
        <p:nvSpPr>
          <p:cNvPr id="1792" name="Google Shape;1792;p42"/>
          <p:cNvSpPr txBox="1">
            <a:spLocks noGrp="1"/>
          </p:cNvSpPr>
          <p:nvPr>
            <p:ph type="subTitle" idx="6"/>
          </p:nvPr>
        </p:nvSpPr>
        <p:spPr>
          <a:xfrm>
            <a:off x="6436169" y="3184719"/>
            <a:ext cx="2176466" cy="97102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US" sz="1200">
                <a:solidFill>
                  <a:schemeClr val="dk2"/>
                </a:solidFill>
                <a:latin typeface="Barlow Semi Condensed"/>
                <a:ea typeface="Barlow Semi Condensed"/>
                <a:cs typeface="Barlow Semi Condensed"/>
                <a:sym typeface="Barlow Semi Condensed"/>
              </a:rPr>
              <a:t>To achieve financial success and accelerate business value realization in the cloud, you need to invest in Cloud Financial Management /Cost Optimization.</a:t>
            </a:r>
            <a:endParaRPr sz="1200">
              <a:latin typeface="Barlow Semi Condensed"/>
              <a:ea typeface="Barlow Semi Condensed"/>
              <a:cs typeface="Barlow Semi Condensed"/>
              <a:sym typeface="Barlow Semi Condensed"/>
            </a:endParaRPr>
          </a:p>
        </p:txBody>
      </p:sp>
      <p:grpSp>
        <p:nvGrpSpPr>
          <p:cNvPr id="1793" name="Google Shape;1793;p42"/>
          <p:cNvGrpSpPr/>
          <p:nvPr/>
        </p:nvGrpSpPr>
        <p:grpSpPr>
          <a:xfrm>
            <a:off x="7313445" y="1933397"/>
            <a:ext cx="421914" cy="420759"/>
            <a:chOff x="-2571737" y="2403625"/>
            <a:chExt cx="292225" cy="291425"/>
          </a:xfrm>
        </p:grpSpPr>
        <p:sp>
          <p:nvSpPr>
            <p:cNvPr id="1794" name="Google Shape;1794;p42"/>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5" name="Google Shape;1795;p42"/>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6" name="Google Shape;1796;p42"/>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7" name="Google Shape;1797;p42"/>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8" name="Google Shape;1798;p42"/>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9" name="Google Shape;1799;p42"/>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800" name="Google Shape;1800;p42"/>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grpSp>
      <p:pic>
        <p:nvPicPr>
          <p:cNvPr id="1801" name="Google Shape;1801;p42"/>
          <p:cNvPicPr preferRelativeResize="0"/>
          <p:nvPr/>
        </p:nvPicPr>
        <p:blipFill rotWithShape="1">
          <a:blip r:embed="rId3">
            <a:alphaModFix/>
          </a:blip>
          <a:srcRect/>
          <a:stretch/>
        </p:blipFill>
        <p:spPr>
          <a:xfrm>
            <a:off x="1685080" y="1884256"/>
            <a:ext cx="469900" cy="469900"/>
          </a:xfrm>
          <a:prstGeom prst="rect">
            <a:avLst/>
          </a:prstGeom>
          <a:noFill/>
          <a:ln>
            <a:noFill/>
          </a:ln>
        </p:spPr>
      </p:pic>
      <p:pic>
        <p:nvPicPr>
          <p:cNvPr id="1802" name="Google Shape;1802;p42" descr="Shape&#10;&#10;Description automatically generated with low confidence"/>
          <p:cNvPicPr preferRelativeResize="0"/>
          <p:nvPr/>
        </p:nvPicPr>
        <p:blipFill rotWithShape="1">
          <a:blip r:embed="rId4">
            <a:alphaModFix/>
          </a:blip>
          <a:srcRect/>
          <a:stretch/>
        </p:blipFill>
        <p:spPr>
          <a:xfrm>
            <a:off x="4292350" y="1793895"/>
            <a:ext cx="597381" cy="59738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43"/>
          <p:cNvSpPr txBox="1">
            <a:spLocks noGrp="1"/>
          </p:cNvSpPr>
          <p:nvPr>
            <p:ph type="title"/>
          </p:nvPr>
        </p:nvSpPr>
        <p:spPr>
          <a:xfrm>
            <a:off x="1978607" y="216945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000">
                <a:latin typeface="Arial"/>
                <a:ea typeface="Arial"/>
                <a:cs typeface="Arial"/>
                <a:sym typeface="Arial"/>
              </a:rPr>
              <a:t>Architecture on the Cloud</a:t>
            </a:r>
            <a:endParaRPr sz="4000">
              <a:latin typeface="Arial"/>
              <a:ea typeface="Arial"/>
              <a:cs typeface="Arial"/>
              <a:sym typeface="Arial"/>
            </a:endParaRPr>
          </a:p>
        </p:txBody>
      </p:sp>
      <p:sp>
        <p:nvSpPr>
          <p:cNvPr id="1808" name="Google Shape;1808;p43"/>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04</a:t>
            </a:r>
            <a:endParaRPr sz="7200">
              <a:latin typeface="Arial"/>
              <a:ea typeface="Arial"/>
              <a:cs typeface="Arial"/>
              <a:sym typeface="Arial"/>
            </a:endParaRPr>
          </a:p>
        </p:txBody>
      </p:sp>
      <p:sp>
        <p:nvSpPr>
          <p:cNvPr id="1809" name="Google Shape;1809;p43"/>
          <p:cNvSpPr txBox="1">
            <a:spLocks noGrp="1"/>
          </p:cNvSpPr>
          <p:nvPr>
            <p:ph type="subTitle" idx="1"/>
          </p:nvPr>
        </p:nvSpPr>
        <p:spPr>
          <a:xfrm>
            <a:off x="3083877" y="3150060"/>
            <a:ext cx="2976241"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Choose your system architecture wisely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44"/>
          <p:cNvSpPr txBox="1">
            <a:spLocks noGrp="1"/>
          </p:cNvSpPr>
          <p:nvPr>
            <p:ph type="subTitle" idx="1"/>
          </p:nvPr>
        </p:nvSpPr>
        <p:spPr>
          <a:xfrm>
            <a:off x="2576806" y="1873067"/>
            <a:ext cx="3990387" cy="139736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There are thoudsands of architecture we see nowadays. Our mission is not to remember all of them, but it is about to understand, distinguish and apply the correct one in the specific situation.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45"/>
          <p:cNvSpPr txBox="1">
            <a:spLocks noGrp="1"/>
          </p:cNvSpPr>
          <p:nvPr>
            <p:ph type="title"/>
          </p:nvPr>
        </p:nvSpPr>
        <p:spPr>
          <a:xfrm>
            <a:off x="1908314" y="526925"/>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SERVERLESS ARCHITECTURE</a:t>
            </a:r>
            <a:br>
              <a:rPr lang="en-US"/>
            </a:br>
            <a:r>
              <a:rPr lang="en-US"/>
              <a:t>MOBILE BACKEND</a:t>
            </a:r>
            <a:endParaRPr/>
          </a:p>
        </p:txBody>
      </p:sp>
      <p:pic>
        <p:nvPicPr>
          <p:cNvPr id="1820" name="Google Shape;1820;p45" descr="&#10;&#10;Architectural pattern for serverless mobile backend&#10;&#10;"/>
          <p:cNvPicPr preferRelativeResize="0"/>
          <p:nvPr/>
        </p:nvPicPr>
        <p:blipFill rotWithShape="1">
          <a:blip r:embed="rId3">
            <a:alphaModFix/>
          </a:blip>
          <a:srcRect/>
          <a:stretch/>
        </p:blipFill>
        <p:spPr>
          <a:xfrm>
            <a:off x="1174023" y="1624981"/>
            <a:ext cx="6335141" cy="299159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46"/>
          <p:cNvSpPr txBox="1">
            <a:spLocks noGrp="1"/>
          </p:cNvSpPr>
          <p:nvPr>
            <p:ph type="title"/>
          </p:nvPr>
        </p:nvSpPr>
        <p:spPr>
          <a:xfrm>
            <a:off x="1908314" y="526925"/>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SERVERLESS ARCHITECTURE</a:t>
            </a:r>
            <a:br>
              <a:rPr lang="en-US"/>
            </a:br>
            <a:r>
              <a:rPr lang="en-US"/>
              <a:t>SINGLE-PAGE APPLICATION</a:t>
            </a:r>
            <a:endParaRPr/>
          </a:p>
        </p:txBody>
      </p:sp>
      <p:pic>
        <p:nvPicPr>
          <p:cNvPr id="1826" name="Google Shape;1826;p46"/>
          <p:cNvPicPr preferRelativeResize="0"/>
          <p:nvPr/>
        </p:nvPicPr>
        <p:blipFill rotWithShape="1">
          <a:blip r:embed="rId3">
            <a:alphaModFix/>
          </a:blip>
          <a:srcRect/>
          <a:stretch/>
        </p:blipFill>
        <p:spPr>
          <a:xfrm>
            <a:off x="1908314" y="1537855"/>
            <a:ext cx="5338607" cy="29547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47"/>
          <p:cNvSpPr txBox="1">
            <a:spLocks noGrp="1"/>
          </p:cNvSpPr>
          <p:nvPr>
            <p:ph type="title"/>
          </p:nvPr>
        </p:nvSpPr>
        <p:spPr>
          <a:xfrm>
            <a:off x="1908314" y="526925"/>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MULTI TENANT CLOUD ARCHITECTURE</a:t>
            </a:r>
            <a:endParaRPr/>
          </a:p>
        </p:txBody>
      </p:sp>
      <p:pic>
        <p:nvPicPr>
          <p:cNvPr id="1832" name="Google Shape;1832;p47" descr="SaaS-Multi-Tenant-Serverless-1"/>
          <p:cNvPicPr preferRelativeResize="0"/>
          <p:nvPr/>
        </p:nvPicPr>
        <p:blipFill rotWithShape="1">
          <a:blip r:embed="rId3">
            <a:alphaModFix/>
          </a:blip>
          <a:srcRect/>
          <a:stretch/>
        </p:blipFill>
        <p:spPr>
          <a:xfrm>
            <a:off x="1975355" y="1218747"/>
            <a:ext cx="5644170" cy="33978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48"/>
          <p:cNvSpPr txBox="1">
            <a:spLocks noGrp="1"/>
          </p:cNvSpPr>
          <p:nvPr>
            <p:ph type="title"/>
          </p:nvPr>
        </p:nvSpPr>
        <p:spPr>
          <a:xfrm>
            <a:off x="1911207" y="547707"/>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LIVE STREAMING CLOUD ARCHITECTURE</a:t>
            </a:r>
            <a:endParaRPr/>
          </a:p>
        </p:txBody>
      </p:sp>
      <p:pic>
        <p:nvPicPr>
          <p:cNvPr id="1838" name="Google Shape;1838;p48" descr="&#10;        Live streaming solution architectural overview&#10;      "/>
          <p:cNvPicPr preferRelativeResize="0"/>
          <p:nvPr/>
        </p:nvPicPr>
        <p:blipFill rotWithShape="1">
          <a:blip r:embed="rId3">
            <a:alphaModFix/>
          </a:blip>
          <a:srcRect/>
          <a:stretch/>
        </p:blipFill>
        <p:spPr>
          <a:xfrm>
            <a:off x="1103611" y="1330036"/>
            <a:ext cx="7423861" cy="308812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49"/>
          <p:cNvSpPr txBox="1">
            <a:spLocks noGrp="1"/>
          </p:cNvSpPr>
          <p:nvPr>
            <p:ph type="title"/>
          </p:nvPr>
        </p:nvSpPr>
        <p:spPr>
          <a:xfrm>
            <a:off x="1922168" y="215198"/>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ARCHITECTURE FOR WEB HOSTING</a:t>
            </a:r>
            <a:endParaRPr/>
          </a:p>
        </p:txBody>
      </p:sp>
      <p:pic>
        <p:nvPicPr>
          <p:cNvPr id="1844" name="Google Shape;1844;p49"/>
          <p:cNvPicPr preferRelativeResize="0"/>
          <p:nvPr/>
        </p:nvPicPr>
        <p:blipFill rotWithShape="1">
          <a:blip r:embed="rId3">
            <a:alphaModFix/>
          </a:blip>
          <a:srcRect/>
          <a:stretch/>
        </p:blipFill>
        <p:spPr>
          <a:xfrm>
            <a:off x="3225507" y="672609"/>
            <a:ext cx="3362872" cy="43635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5"/>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Three Tier Application</a:t>
            </a:r>
            <a:endParaRPr/>
          </a:p>
        </p:txBody>
      </p:sp>
      <p:grpSp>
        <p:nvGrpSpPr>
          <p:cNvPr id="1342" name="Google Shape;1342;p5"/>
          <p:cNvGrpSpPr/>
          <p:nvPr/>
        </p:nvGrpSpPr>
        <p:grpSpPr>
          <a:xfrm>
            <a:off x="881906" y="1396016"/>
            <a:ext cx="3175000" cy="1758950"/>
            <a:chOff x="405077" y="207244"/>
            <a:chExt cx="3175000" cy="1758950"/>
          </a:xfrm>
        </p:grpSpPr>
        <p:grpSp>
          <p:nvGrpSpPr>
            <p:cNvPr id="1343" name="Google Shape;1343;p5"/>
            <p:cNvGrpSpPr/>
            <p:nvPr/>
          </p:nvGrpSpPr>
          <p:grpSpPr>
            <a:xfrm>
              <a:off x="405077" y="207244"/>
              <a:ext cx="3175000" cy="1758950"/>
              <a:chOff x="1397000" y="1311121"/>
              <a:chExt cx="3175000" cy="1758950"/>
            </a:xfrm>
          </p:grpSpPr>
          <p:pic>
            <p:nvPicPr>
              <p:cNvPr id="1344" name="Google Shape;134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45" name="Google Shape;1345;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46" name="Google Shape;134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47" name="Google Shape;1347;p5"/>
          <p:cNvGrpSpPr/>
          <p:nvPr/>
        </p:nvGrpSpPr>
        <p:grpSpPr>
          <a:xfrm>
            <a:off x="1535778" y="1777203"/>
            <a:ext cx="3175000" cy="1758950"/>
            <a:chOff x="1985556" y="1885469"/>
            <a:chExt cx="3175000" cy="1758950"/>
          </a:xfrm>
        </p:grpSpPr>
        <p:grpSp>
          <p:nvGrpSpPr>
            <p:cNvPr id="1348" name="Google Shape;1348;p5"/>
            <p:cNvGrpSpPr/>
            <p:nvPr/>
          </p:nvGrpSpPr>
          <p:grpSpPr>
            <a:xfrm>
              <a:off x="1985556" y="1885469"/>
              <a:ext cx="3175000" cy="1758950"/>
              <a:chOff x="1397000" y="1311121"/>
              <a:chExt cx="3175000" cy="1758950"/>
            </a:xfrm>
          </p:grpSpPr>
          <p:pic>
            <p:nvPicPr>
              <p:cNvPr id="1349" name="Google Shape;134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50" name="Google Shape;1350;p5"/>
              <p:cNvSpPr txBox="1"/>
              <p:nvPr/>
            </p:nvSpPr>
            <p:spPr>
              <a:xfrm>
                <a:off x="2192785" y="1970843"/>
                <a:ext cx="13404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Scale globally!</a:t>
                </a:r>
                <a:endParaRPr/>
              </a:p>
            </p:txBody>
          </p:sp>
        </p:grpSp>
        <p:sp>
          <p:nvSpPr>
            <p:cNvPr id="1351" name="Google Shape;1351;p5"/>
            <p:cNvSpPr txBox="1"/>
            <p:nvPr/>
          </p:nvSpPr>
          <p:spPr>
            <a:xfrm>
              <a:off x="3328245" y="3154966"/>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52" name="Google Shape;1352;p5"/>
          <p:cNvGrpSpPr/>
          <p:nvPr/>
        </p:nvGrpSpPr>
        <p:grpSpPr>
          <a:xfrm>
            <a:off x="2247395" y="2167225"/>
            <a:ext cx="3175000" cy="1758950"/>
            <a:chOff x="4804413" y="2020832"/>
            <a:chExt cx="3175000" cy="1758950"/>
          </a:xfrm>
        </p:grpSpPr>
        <p:grpSp>
          <p:nvGrpSpPr>
            <p:cNvPr id="1353" name="Google Shape;1353;p5"/>
            <p:cNvGrpSpPr/>
            <p:nvPr/>
          </p:nvGrpSpPr>
          <p:grpSpPr>
            <a:xfrm>
              <a:off x="4804413" y="2020832"/>
              <a:ext cx="3175000" cy="1758950"/>
              <a:chOff x="1397000" y="1311121"/>
              <a:chExt cx="3175000" cy="1758950"/>
            </a:xfrm>
          </p:grpSpPr>
          <p:pic>
            <p:nvPicPr>
              <p:cNvPr id="1354" name="Google Shape;135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55" name="Google Shape;1355;p5"/>
              <p:cNvSpPr txBox="1"/>
              <p:nvPr/>
            </p:nvSpPr>
            <p:spPr>
              <a:xfrm>
                <a:off x="2192785" y="1970843"/>
                <a:ext cx="16273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Optimize our cost!</a:t>
                </a:r>
                <a:endParaRPr/>
              </a:p>
            </p:txBody>
          </p:sp>
        </p:grpSp>
        <p:sp>
          <p:nvSpPr>
            <p:cNvPr id="1356" name="Google Shape;1356;p5"/>
            <p:cNvSpPr txBox="1"/>
            <p:nvPr/>
          </p:nvSpPr>
          <p:spPr>
            <a:xfrm>
              <a:off x="6189738" y="3293465"/>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57" name="Google Shape;1357;p5"/>
          <p:cNvGrpSpPr/>
          <p:nvPr/>
        </p:nvGrpSpPr>
        <p:grpSpPr>
          <a:xfrm>
            <a:off x="2955401" y="2578958"/>
            <a:ext cx="3175000" cy="1758950"/>
            <a:chOff x="4804413" y="2020832"/>
            <a:chExt cx="3175000" cy="1758950"/>
          </a:xfrm>
        </p:grpSpPr>
        <p:grpSp>
          <p:nvGrpSpPr>
            <p:cNvPr id="1358" name="Google Shape;1358;p5"/>
            <p:cNvGrpSpPr/>
            <p:nvPr/>
          </p:nvGrpSpPr>
          <p:grpSpPr>
            <a:xfrm>
              <a:off x="4804413" y="2020832"/>
              <a:ext cx="3175000" cy="1758950"/>
              <a:chOff x="1397000" y="1311121"/>
              <a:chExt cx="3175000" cy="1758950"/>
            </a:xfrm>
          </p:grpSpPr>
          <p:pic>
            <p:nvPicPr>
              <p:cNvPr id="1359" name="Google Shape;135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60" name="Google Shape;1360;p5"/>
              <p:cNvSpPr txBox="1"/>
              <p:nvPr/>
            </p:nvSpPr>
            <p:spPr>
              <a:xfrm>
                <a:off x="2192785" y="1970843"/>
                <a:ext cx="18678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Sustainability please!</a:t>
                </a:r>
                <a:endParaRPr/>
              </a:p>
            </p:txBody>
          </p:sp>
        </p:grpSp>
        <p:sp>
          <p:nvSpPr>
            <p:cNvPr id="1361" name="Google Shape;1361;p5"/>
            <p:cNvSpPr txBox="1"/>
            <p:nvPr/>
          </p:nvSpPr>
          <p:spPr>
            <a:xfrm>
              <a:off x="6189738" y="3293465"/>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62" name="Google Shape;1362;p5"/>
          <p:cNvGrpSpPr/>
          <p:nvPr/>
        </p:nvGrpSpPr>
        <p:grpSpPr>
          <a:xfrm>
            <a:off x="3667626" y="2935213"/>
            <a:ext cx="3175000" cy="1758950"/>
            <a:chOff x="405077" y="207244"/>
            <a:chExt cx="3175000" cy="1758950"/>
          </a:xfrm>
        </p:grpSpPr>
        <p:grpSp>
          <p:nvGrpSpPr>
            <p:cNvPr id="1363" name="Google Shape;1363;p5"/>
            <p:cNvGrpSpPr/>
            <p:nvPr/>
          </p:nvGrpSpPr>
          <p:grpSpPr>
            <a:xfrm>
              <a:off x="405077" y="207244"/>
              <a:ext cx="3175000" cy="1758950"/>
              <a:chOff x="1397000" y="1311121"/>
              <a:chExt cx="3175000" cy="1758950"/>
            </a:xfrm>
          </p:grpSpPr>
          <p:pic>
            <p:nvPicPr>
              <p:cNvPr id="1364" name="Google Shape;136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65" name="Google Shape;1365;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66" name="Google Shape;136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67" name="Google Shape;1367;p5"/>
          <p:cNvGrpSpPr/>
          <p:nvPr/>
        </p:nvGrpSpPr>
        <p:grpSpPr>
          <a:xfrm>
            <a:off x="652149" y="941320"/>
            <a:ext cx="3175000" cy="1758950"/>
            <a:chOff x="405077" y="207244"/>
            <a:chExt cx="3175000" cy="1758950"/>
          </a:xfrm>
        </p:grpSpPr>
        <p:grpSp>
          <p:nvGrpSpPr>
            <p:cNvPr id="1368" name="Google Shape;1368;p5"/>
            <p:cNvGrpSpPr/>
            <p:nvPr/>
          </p:nvGrpSpPr>
          <p:grpSpPr>
            <a:xfrm>
              <a:off x="405077" y="207244"/>
              <a:ext cx="3175000" cy="1758950"/>
              <a:chOff x="1397000" y="1311121"/>
              <a:chExt cx="3175000" cy="1758950"/>
            </a:xfrm>
          </p:grpSpPr>
          <p:pic>
            <p:nvPicPr>
              <p:cNvPr id="1369" name="Google Shape;136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70" name="Google Shape;1370;p5"/>
              <p:cNvSpPr txBox="1"/>
              <p:nvPr/>
            </p:nvSpPr>
            <p:spPr>
              <a:xfrm>
                <a:off x="2192785" y="1970843"/>
                <a:ext cx="12490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Latency high!</a:t>
                </a:r>
                <a:endParaRPr/>
              </a:p>
            </p:txBody>
          </p:sp>
        </p:grpSp>
        <p:sp>
          <p:nvSpPr>
            <p:cNvPr id="1371" name="Google Shape;137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72" name="Google Shape;1372;p5"/>
          <p:cNvGrpSpPr/>
          <p:nvPr/>
        </p:nvGrpSpPr>
        <p:grpSpPr>
          <a:xfrm>
            <a:off x="1472105" y="1365470"/>
            <a:ext cx="3175000" cy="1758950"/>
            <a:chOff x="405077" y="207244"/>
            <a:chExt cx="3175000" cy="1758950"/>
          </a:xfrm>
        </p:grpSpPr>
        <p:grpSp>
          <p:nvGrpSpPr>
            <p:cNvPr id="1373" name="Google Shape;1373;p5"/>
            <p:cNvGrpSpPr/>
            <p:nvPr/>
          </p:nvGrpSpPr>
          <p:grpSpPr>
            <a:xfrm>
              <a:off x="405077" y="207244"/>
              <a:ext cx="3175000" cy="1758950"/>
              <a:chOff x="1397000" y="1311121"/>
              <a:chExt cx="3175000" cy="1758950"/>
            </a:xfrm>
          </p:grpSpPr>
          <p:pic>
            <p:nvPicPr>
              <p:cNvPr id="1374" name="Google Shape;137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75" name="Google Shape;1375;p5"/>
              <p:cNvSpPr txBox="1"/>
              <p:nvPr/>
            </p:nvSpPr>
            <p:spPr>
              <a:xfrm>
                <a:off x="2192785" y="1970843"/>
                <a:ext cx="124104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Easy access!</a:t>
                </a:r>
                <a:endParaRPr/>
              </a:p>
            </p:txBody>
          </p:sp>
        </p:grpSp>
        <p:sp>
          <p:nvSpPr>
            <p:cNvPr id="1376" name="Google Shape;137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77" name="Google Shape;1377;p5"/>
          <p:cNvGrpSpPr/>
          <p:nvPr/>
        </p:nvGrpSpPr>
        <p:grpSpPr>
          <a:xfrm>
            <a:off x="2295344" y="1796110"/>
            <a:ext cx="3175000" cy="1758950"/>
            <a:chOff x="405077" y="207244"/>
            <a:chExt cx="3175000" cy="1758950"/>
          </a:xfrm>
        </p:grpSpPr>
        <p:grpSp>
          <p:nvGrpSpPr>
            <p:cNvPr id="1378" name="Google Shape;1378;p5"/>
            <p:cNvGrpSpPr/>
            <p:nvPr/>
          </p:nvGrpSpPr>
          <p:grpSpPr>
            <a:xfrm>
              <a:off x="405077" y="207244"/>
              <a:ext cx="3175000" cy="1758950"/>
              <a:chOff x="1397000" y="1311121"/>
              <a:chExt cx="3175000" cy="1758950"/>
            </a:xfrm>
          </p:grpSpPr>
          <p:pic>
            <p:nvPicPr>
              <p:cNvPr id="1379" name="Google Shape;137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80" name="Google Shape;1380;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81" name="Google Shape;138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82" name="Google Shape;1382;p5"/>
          <p:cNvGrpSpPr/>
          <p:nvPr/>
        </p:nvGrpSpPr>
        <p:grpSpPr>
          <a:xfrm>
            <a:off x="3189127" y="1571337"/>
            <a:ext cx="3175000" cy="1758950"/>
            <a:chOff x="405077" y="207244"/>
            <a:chExt cx="3175000" cy="1758950"/>
          </a:xfrm>
        </p:grpSpPr>
        <p:grpSp>
          <p:nvGrpSpPr>
            <p:cNvPr id="1383" name="Google Shape;1383;p5"/>
            <p:cNvGrpSpPr/>
            <p:nvPr/>
          </p:nvGrpSpPr>
          <p:grpSpPr>
            <a:xfrm>
              <a:off x="405077" y="207244"/>
              <a:ext cx="3175000" cy="1758950"/>
              <a:chOff x="1397000" y="1311121"/>
              <a:chExt cx="3175000" cy="1758950"/>
            </a:xfrm>
          </p:grpSpPr>
          <p:pic>
            <p:nvPicPr>
              <p:cNvPr id="1384" name="Google Shape;138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85" name="Google Shape;1385;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86" name="Google Shape;138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87" name="Google Shape;1387;p5"/>
          <p:cNvGrpSpPr/>
          <p:nvPr/>
        </p:nvGrpSpPr>
        <p:grpSpPr>
          <a:xfrm>
            <a:off x="3949722" y="1697543"/>
            <a:ext cx="3175000" cy="1758950"/>
            <a:chOff x="405077" y="207244"/>
            <a:chExt cx="3175000" cy="1758950"/>
          </a:xfrm>
        </p:grpSpPr>
        <p:grpSp>
          <p:nvGrpSpPr>
            <p:cNvPr id="1388" name="Google Shape;1388;p5"/>
            <p:cNvGrpSpPr/>
            <p:nvPr/>
          </p:nvGrpSpPr>
          <p:grpSpPr>
            <a:xfrm>
              <a:off x="405077" y="207244"/>
              <a:ext cx="3175000" cy="1758950"/>
              <a:chOff x="1397000" y="1311121"/>
              <a:chExt cx="3175000" cy="1758950"/>
            </a:xfrm>
          </p:grpSpPr>
          <p:pic>
            <p:nvPicPr>
              <p:cNvPr id="1389" name="Google Shape;138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90" name="Google Shape;1390;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91" name="Google Shape;139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92" name="Google Shape;1392;p5"/>
          <p:cNvGrpSpPr/>
          <p:nvPr/>
        </p:nvGrpSpPr>
        <p:grpSpPr>
          <a:xfrm>
            <a:off x="4695054" y="1365470"/>
            <a:ext cx="3175000" cy="1758950"/>
            <a:chOff x="405077" y="207244"/>
            <a:chExt cx="3175000" cy="1758950"/>
          </a:xfrm>
        </p:grpSpPr>
        <p:grpSp>
          <p:nvGrpSpPr>
            <p:cNvPr id="1393" name="Google Shape;1393;p5"/>
            <p:cNvGrpSpPr/>
            <p:nvPr/>
          </p:nvGrpSpPr>
          <p:grpSpPr>
            <a:xfrm>
              <a:off x="405077" y="207244"/>
              <a:ext cx="3175000" cy="1758950"/>
              <a:chOff x="1397000" y="1311121"/>
              <a:chExt cx="3175000" cy="1758950"/>
            </a:xfrm>
          </p:grpSpPr>
          <p:pic>
            <p:nvPicPr>
              <p:cNvPr id="1394" name="Google Shape;139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95" name="Google Shape;1395;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396" name="Google Shape;139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97" name="Google Shape;1397;p5"/>
          <p:cNvGrpSpPr/>
          <p:nvPr/>
        </p:nvGrpSpPr>
        <p:grpSpPr>
          <a:xfrm>
            <a:off x="3107554" y="2831999"/>
            <a:ext cx="3175000" cy="1758950"/>
            <a:chOff x="405077" y="207244"/>
            <a:chExt cx="3175000" cy="1758950"/>
          </a:xfrm>
        </p:grpSpPr>
        <p:grpSp>
          <p:nvGrpSpPr>
            <p:cNvPr id="1398" name="Google Shape;1398;p5"/>
            <p:cNvGrpSpPr/>
            <p:nvPr/>
          </p:nvGrpSpPr>
          <p:grpSpPr>
            <a:xfrm>
              <a:off x="405077" y="207244"/>
              <a:ext cx="3175000" cy="1758950"/>
              <a:chOff x="1397000" y="1311121"/>
              <a:chExt cx="3175000" cy="1758950"/>
            </a:xfrm>
          </p:grpSpPr>
          <p:pic>
            <p:nvPicPr>
              <p:cNvPr id="1399" name="Google Shape;139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00" name="Google Shape;1400;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01" name="Google Shape;140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02" name="Google Shape;1402;p5"/>
          <p:cNvGrpSpPr/>
          <p:nvPr/>
        </p:nvGrpSpPr>
        <p:grpSpPr>
          <a:xfrm>
            <a:off x="3420178" y="2158390"/>
            <a:ext cx="3175000" cy="1758950"/>
            <a:chOff x="405077" y="207244"/>
            <a:chExt cx="3175000" cy="1758950"/>
          </a:xfrm>
        </p:grpSpPr>
        <p:grpSp>
          <p:nvGrpSpPr>
            <p:cNvPr id="1403" name="Google Shape;1403;p5"/>
            <p:cNvGrpSpPr/>
            <p:nvPr/>
          </p:nvGrpSpPr>
          <p:grpSpPr>
            <a:xfrm>
              <a:off x="405077" y="207244"/>
              <a:ext cx="3175000" cy="1758950"/>
              <a:chOff x="1397000" y="1311121"/>
              <a:chExt cx="3175000" cy="1758950"/>
            </a:xfrm>
          </p:grpSpPr>
          <p:pic>
            <p:nvPicPr>
              <p:cNvPr id="1404" name="Google Shape;140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05" name="Google Shape;1405;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06" name="Google Shape;140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07" name="Google Shape;1407;p5"/>
          <p:cNvGrpSpPr/>
          <p:nvPr/>
        </p:nvGrpSpPr>
        <p:grpSpPr>
          <a:xfrm>
            <a:off x="4156861" y="2692075"/>
            <a:ext cx="3175000" cy="1758950"/>
            <a:chOff x="405077" y="207244"/>
            <a:chExt cx="3175000" cy="1758950"/>
          </a:xfrm>
        </p:grpSpPr>
        <p:grpSp>
          <p:nvGrpSpPr>
            <p:cNvPr id="1408" name="Google Shape;1408;p5"/>
            <p:cNvGrpSpPr/>
            <p:nvPr/>
          </p:nvGrpSpPr>
          <p:grpSpPr>
            <a:xfrm>
              <a:off x="405077" y="207244"/>
              <a:ext cx="3175000" cy="1758950"/>
              <a:chOff x="1397000" y="1311121"/>
              <a:chExt cx="3175000" cy="1758950"/>
            </a:xfrm>
          </p:grpSpPr>
          <p:pic>
            <p:nvPicPr>
              <p:cNvPr id="1409" name="Google Shape;140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10" name="Google Shape;1410;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11" name="Google Shape;141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12" name="Google Shape;1412;p5"/>
          <p:cNvGrpSpPr/>
          <p:nvPr/>
        </p:nvGrpSpPr>
        <p:grpSpPr>
          <a:xfrm>
            <a:off x="4983766" y="2072401"/>
            <a:ext cx="3175000" cy="1758950"/>
            <a:chOff x="405077" y="207244"/>
            <a:chExt cx="3175000" cy="1758950"/>
          </a:xfrm>
        </p:grpSpPr>
        <p:grpSp>
          <p:nvGrpSpPr>
            <p:cNvPr id="1413" name="Google Shape;1413;p5"/>
            <p:cNvGrpSpPr/>
            <p:nvPr/>
          </p:nvGrpSpPr>
          <p:grpSpPr>
            <a:xfrm>
              <a:off x="405077" y="207244"/>
              <a:ext cx="3175000" cy="1758950"/>
              <a:chOff x="1397000" y="1311121"/>
              <a:chExt cx="3175000" cy="1758950"/>
            </a:xfrm>
          </p:grpSpPr>
          <p:pic>
            <p:nvPicPr>
              <p:cNvPr id="1414" name="Google Shape;141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15" name="Google Shape;1415;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16" name="Google Shape;141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17" name="Google Shape;1417;p5"/>
          <p:cNvGrpSpPr/>
          <p:nvPr/>
        </p:nvGrpSpPr>
        <p:grpSpPr>
          <a:xfrm>
            <a:off x="3405496" y="2251310"/>
            <a:ext cx="3175000" cy="1758950"/>
            <a:chOff x="405077" y="207244"/>
            <a:chExt cx="3175000" cy="1758950"/>
          </a:xfrm>
        </p:grpSpPr>
        <p:grpSp>
          <p:nvGrpSpPr>
            <p:cNvPr id="1418" name="Google Shape;1418;p5"/>
            <p:cNvGrpSpPr/>
            <p:nvPr/>
          </p:nvGrpSpPr>
          <p:grpSpPr>
            <a:xfrm>
              <a:off x="405077" y="207244"/>
              <a:ext cx="3175000" cy="1758950"/>
              <a:chOff x="1397000" y="1311121"/>
              <a:chExt cx="3175000" cy="1758950"/>
            </a:xfrm>
          </p:grpSpPr>
          <p:pic>
            <p:nvPicPr>
              <p:cNvPr id="1419" name="Google Shape;141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20" name="Google Shape;1420;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21" name="Google Shape;142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22" name="Google Shape;1422;p5"/>
          <p:cNvGrpSpPr/>
          <p:nvPr/>
        </p:nvGrpSpPr>
        <p:grpSpPr>
          <a:xfrm>
            <a:off x="3713477" y="2091093"/>
            <a:ext cx="3175000" cy="1758950"/>
            <a:chOff x="4804413" y="2020832"/>
            <a:chExt cx="3175000" cy="1758950"/>
          </a:xfrm>
        </p:grpSpPr>
        <p:grpSp>
          <p:nvGrpSpPr>
            <p:cNvPr id="1423" name="Google Shape;1423;p5"/>
            <p:cNvGrpSpPr/>
            <p:nvPr/>
          </p:nvGrpSpPr>
          <p:grpSpPr>
            <a:xfrm>
              <a:off x="4804413" y="2020832"/>
              <a:ext cx="3175000" cy="1758950"/>
              <a:chOff x="1397000" y="1311121"/>
              <a:chExt cx="3175000" cy="1758950"/>
            </a:xfrm>
          </p:grpSpPr>
          <p:pic>
            <p:nvPicPr>
              <p:cNvPr id="1424" name="Google Shape;142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25" name="Google Shape;1425;p5"/>
              <p:cNvSpPr txBox="1"/>
              <p:nvPr/>
            </p:nvSpPr>
            <p:spPr>
              <a:xfrm>
                <a:off x="2192785" y="1970843"/>
                <a:ext cx="19752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You are being hacked!</a:t>
                </a:r>
                <a:endParaRPr/>
              </a:p>
            </p:txBody>
          </p:sp>
        </p:grpSp>
        <p:sp>
          <p:nvSpPr>
            <p:cNvPr id="1426" name="Google Shape;1426;p5"/>
            <p:cNvSpPr txBox="1"/>
            <p:nvPr/>
          </p:nvSpPr>
          <p:spPr>
            <a:xfrm>
              <a:off x="6189738" y="3293465"/>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2"/>
                                        </p:tgtEl>
                                        <p:attrNameLst>
                                          <p:attrName>style.visibility</p:attrName>
                                        </p:attrNameLst>
                                      </p:cBhvr>
                                      <p:to>
                                        <p:strVal val="visible"/>
                                      </p:to>
                                    </p:set>
                                  </p:childTnLst>
                                </p:cTn>
                              </p:par>
                              <p:par>
                                <p:cTn id="23" presetID="1" presetClass="entr" presetSubtype="0" fill="hold" nodeType="withEffect">
                                  <p:stCondLst>
                                    <p:cond delay="100"/>
                                  </p:stCondLst>
                                  <p:childTnLst>
                                    <p:set>
                                      <p:cBhvr>
                                        <p:cTn id="24" dur="1" fill="hold">
                                          <p:stCondLst>
                                            <p:cond delay="0"/>
                                          </p:stCondLst>
                                        </p:cTn>
                                        <p:tgtEl>
                                          <p:spTgt spid="1367"/>
                                        </p:tgtEl>
                                        <p:attrNameLst>
                                          <p:attrName>style.visibility</p:attrName>
                                        </p:attrNameLst>
                                      </p:cBhvr>
                                      <p:to>
                                        <p:strVal val="visible"/>
                                      </p:to>
                                    </p:set>
                                  </p:childTnLst>
                                </p:cTn>
                              </p:par>
                            </p:childTnLst>
                          </p:cTn>
                        </p:par>
                        <p:par>
                          <p:cTn id="25" fill="hold">
                            <p:stCondLst>
                              <p:cond delay="1"/>
                            </p:stCondLst>
                            <p:childTnLst>
                              <p:par>
                                <p:cTn id="26" presetID="1" presetClass="entr" presetSubtype="0" fill="hold" nodeType="afterEffect">
                                  <p:stCondLst>
                                    <p:cond delay="100"/>
                                  </p:stCondLst>
                                  <p:childTnLst>
                                    <p:set>
                                      <p:cBhvr>
                                        <p:cTn id="27" dur="1" fill="hold">
                                          <p:stCondLst>
                                            <p:cond delay="0"/>
                                          </p:stCondLst>
                                        </p:cTn>
                                        <p:tgtEl>
                                          <p:spTgt spid="1387"/>
                                        </p:tgtEl>
                                        <p:attrNameLst>
                                          <p:attrName>style.visibility</p:attrName>
                                        </p:attrNameLst>
                                      </p:cBhvr>
                                      <p:to>
                                        <p:strVal val="visible"/>
                                      </p:to>
                                    </p:set>
                                  </p:childTnLst>
                                </p:cTn>
                              </p:par>
                            </p:childTnLst>
                          </p:cTn>
                        </p:par>
                        <p:par>
                          <p:cTn id="28" fill="hold">
                            <p:stCondLst>
                              <p:cond delay="2"/>
                            </p:stCondLst>
                            <p:childTnLst>
                              <p:par>
                                <p:cTn id="29" presetID="1" presetClass="entr" presetSubtype="0" fill="hold" nodeType="afterEffect">
                                  <p:stCondLst>
                                    <p:cond delay="100"/>
                                  </p:stCondLst>
                                  <p:childTnLst>
                                    <p:set>
                                      <p:cBhvr>
                                        <p:cTn id="30" dur="1" fill="hold">
                                          <p:stCondLst>
                                            <p:cond delay="0"/>
                                          </p:stCondLst>
                                        </p:cTn>
                                        <p:tgtEl>
                                          <p:spTgt spid="1377"/>
                                        </p:tgtEl>
                                        <p:attrNameLst>
                                          <p:attrName>style.visibility</p:attrName>
                                        </p:attrNameLst>
                                      </p:cBhvr>
                                      <p:to>
                                        <p:strVal val="visible"/>
                                      </p:to>
                                    </p:set>
                                  </p:childTnLst>
                                </p:cTn>
                              </p:par>
                            </p:childTnLst>
                          </p:cTn>
                        </p:par>
                        <p:par>
                          <p:cTn id="31" fill="hold">
                            <p:stCondLst>
                              <p:cond delay="3"/>
                            </p:stCondLst>
                            <p:childTnLst>
                              <p:par>
                                <p:cTn id="32" presetID="1" presetClass="entr" presetSubtype="0" fill="hold" nodeType="afterEffect">
                                  <p:stCondLst>
                                    <p:cond delay="100"/>
                                  </p:stCondLst>
                                  <p:childTnLst>
                                    <p:set>
                                      <p:cBhvr>
                                        <p:cTn id="33" dur="1" fill="hold">
                                          <p:stCondLst>
                                            <p:cond delay="0"/>
                                          </p:stCondLst>
                                        </p:cTn>
                                        <p:tgtEl>
                                          <p:spTgt spid="1372"/>
                                        </p:tgtEl>
                                        <p:attrNameLst>
                                          <p:attrName>style.visibility</p:attrName>
                                        </p:attrNameLst>
                                      </p:cBhvr>
                                      <p:to>
                                        <p:strVal val="visible"/>
                                      </p:to>
                                    </p:set>
                                  </p:childTnLst>
                                </p:cTn>
                              </p:par>
                            </p:childTnLst>
                          </p:cTn>
                        </p:par>
                        <p:par>
                          <p:cTn id="34" fill="hold">
                            <p:stCondLst>
                              <p:cond delay="4"/>
                            </p:stCondLst>
                            <p:childTnLst>
                              <p:par>
                                <p:cTn id="35" presetID="1" presetClass="entr" presetSubtype="0" fill="hold" nodeType="afterEffect">
                                  <p:stCondLst>
                                    <p:cond delay="100"/>
                                  </p:stCondLst>
                                  <p:childTnLst>
                                    <p:set>
                                      <p:cBhvr>
                                        <p:cTn id="36" dur="1" fill="hold">
                                          <p:stCondLst>
                                            <p:cond delay="0"/>
                                          </p:stCondLst>
                                        </p:cTn>
                                        <p:tgtEl>
                                          <p:spTgt spid="1382"/>
                                        </p:tgtEl>
                                        <p:attrNameLst>
                                          <p:attrName>style.visibility</p:attrName>
                                        </p:attrNameLst>
                                      </p:cBhvr>
                                      <p:to>
                                        <p:strVal val="visible"/>
                                      </p:to>
                                    </p:set>
                                  </p:childTnLst>
                                </p:cTn>
                              </p:par>
                            </p:childTnLst>
                          </p:cTn>
                        </p:par>
                        <p:par>
                          <p:cTn id="37" fill="hold">
                            <p:stCondLst>
                              <p:cond delay="5"/>
                            </p:stCondLst>
                            <p:childTnLst>
                              <p:par>
                                <p:cTn id="38" presetID="1" presetClass="entr" presetSubtype="0" fill="hold" nodeType="afterEffect">
                                  <p:stCondLst>
                                    <p:cond delay="100"/>
                                  </p:stCondLst>
                                  <p:childTnLst>
                                    <p:set>
                                      <p:cBhvr>
                                        <p:cTn id="39" dur="1" fill="hold">
                                          <p:stCondLst>
                                            <p:cond delay="0"/>
                                          </p:stCondLst>
                                        </p:cTn>
                                        <p:tgtEl>
                                          <p:spTgt spid="1392"/>
                                        </p:tgtEl>
                                        <p:attrNameLst>
                                          <p:attrName>style.visibility</p:attrName>
                                        </p:attrNameLst>
                                      </p:cBhvr>
                                      <p:to>
                                        <p:strVal val="visible"/>
                                      </p:to>
                                    </p:set>
                                  </p:childTnLst>
                                </p:cTn>
                              </p:par>
                            </p:childTnLst>
                          </p:cTn>
                        </p:par>
                        <p:par>
                          <p:cTn id="40" fill="hold">
                            <p:stCondLst>
                              <p:cond delay="6"/>
                            </p:stCondLst>
                            <p:childTnLst>
                              <p:par>
                                <p:cTn id="41" presetID="1" presetClass="entr" presetSubtype="0" fill="hold" nodeType="afterEffect">
                                  <p:stCondLst>
                                    <p:cond delay="0"/>
                                  </p:stCondLst>
                                  <p:childTnLst>
                                    <p:set>
                                      <p:cBhvr>
                                        <p:cTn id="42" dur="1" fill="hold">
                                          <p:stCondLst>
                                            <p:cond delay="0"/>
                                          </p:stCondLst>
                                        </p:cTn>
                                        <p:tgtEl>
                                          <p:spTgt spid="1397"/>
                                        </p:tgtEl>
                                        <p:attrNameLst>
                                          <p:attrName>style.visibility</p:attrName>
                                        </p:attrNameLst>
                                      </p:cBhvr>
                                      <p:to>
                                        <p:strVal val="visible"/>
                                      </p:to>
                                    </p:set>
                                  </p:childTnLst>
                                </p:cTn>
                              </p:par>
                            </p:childTnLst>
                          </p:cTn>
                        </p:par>
                        <p:par>
                          <p:cTn id="43" fill="hold">
                            <p:stCondLst>
                              <p:cond delay="7"/>
                            </p:stCondLst>
                            <p:childTnLst>
                              <p:par>
                                <p:cTn id="44" presetID="1" presetClass="entr" presetSubtype="0" fill="hold" nodeType="afterEffect">
                                  <p:stCondLst>
                                    <p:cond delay="100"/>
                                  </p:stCondLst>
                                  <p:childTnLst>
                                    <p:set>
                                      <p:cBhvr>
                                        <p:cTn id="45" dur="1" fill="hold">
                                          <p:stCondLst>
                                            <p:cond delay="0"/>
                                          </p:stCondLst>
                                        </p:cTn>
                                        <p:tgtEl>
                                          <p:spTgt spid="1402"/>
                                        </p:tgtEl>
                                        <p:attrNameLst>
                                          <p:attrName>style.visibility</p:attrName>
                                        </p:attrNameLst>
                                      </p:cBhvr>
                                      <p:to>
                                        <p:strVal val="visible"/>
                                      </p:to>
                                    </p:set>
                                  </p:childTnLst>
                                </p:cTn>
                              </p:par>
                            </p:childTnLst>
                          </p:cTn>
                        </p:par>
                        <p:par>
                          <p:cTn id="46" fill="hold">
                            <p:stCondLst>
                              <p:cond delay="8"/>
                            </p:stCondLst>
                            <p:childTnLst>
                              <p:par>
                                <p:cTn id="47" presetID="1" presetClass="entr" presetSubtype="0" fill="hold" nodeType="afterEffect">
                                  <p:stCondLst>
                                    <p:cond delay="100"/>
                                  </p:stCondLst>
                                  <p:childTnLst>
                                    <p:set>
                                      <p:cBhvr>
                                        <p:cTn id="48" dur="1" fill="hold">
                                          <p:stCondLst>
                                            <p:cond delay="0"/>
                                          </p:stCondLst>
                                        </p:cTn>
                                        <p:tgtEl>
                                          <p:spTgt spid="1407"/>
                                        </p:tgtEl>
                                        <p:attrNameLst>
                                          <p:attrName>style.visibility</p:attrName>
                                        </p:attrNameLst>
                                      </p:cBhvr>
                                      <p:to>
                                        <p:strVal val="visible"/>
                                      </p:to>
                                    </p:set>
                                  </p:childTnLst>
                                </p:cTn>
                              </p:par>
                            </p:childTnLst>
                          </p:cTn>
                        </p:par>
                        <p:par>
                          <p:cTn id="49" fill="hold">
                            <p:stCondLst>
                              <p:cond delay="9"/>
                            </p:stCondLst>
                            <p:childTnLst>
                              <p:par>
                                <p:cTn id="50" presetID="1" presetClass="entr" presetSubtype="0" fill="hold" nodeType="afterEffect">
                                  <p:stCondLst>
                                    <p:cond delay="100"/>
                                  </p:stCondLst>
                                  <p:childTnLst>
                                    <p:set>
                                      <p:cBhvr>
                                        <p:cTn id="51" dur="1" fill="hold">
                                          <p:stCondLst>
                                            <p:cond delay="0"/>
                                          </p:stCondLst>
                                        </p:cTn>
                                        <p:tgtEl>
                                          <p:spTgt spid="1412"/>
                                        </p:tgtEl>
                                        <p:attrNameLst>
                                          <p:attrName>style.visibility</p:attrName>
                                        </p:attrNameLst>
                                      </p:cBhvr>
                                      <p:to>
                                        <p:strVal val="visible"/>
                                      </p:to>
                                    </p:set>
                                  </p:childTnLst>
                                </p:cTn>
                              </p:par>
                            </p:childTnLst>
                          </p:cTn>
                        </p:par>
                        <p:par>
                          <p:cTn id="52" fill="hold">
                            <p:stCondLst>
                              <p:cond delay="10"/>
                            </p:stCondLst>
                            <p:childTnLst>
                              <p:par>
                                <p:cTn id="53" presetID="1" presetClass="entr" presetSubtype="0" fill="hold" nodeType="afterEffect">
                                  <p:stCondLst>
                                    <p:cond delay="100"/>
                                  </p:stCondLst>
                                  <p:childTnLst>
                                    <p:set>
                                      <p:cBhvr>
                                        <p:cTn id="54" dur="1" fill="hold">
                                          <p:stCondLst>
                                            <p:cond delay="0"/>
                                          </p:stCondLst>
                                        </p:cTn>
                                        <p:tgtEl>
                                          <p:spTgt spid="14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50"/>
          <p:cNvSpPr txBox="1">
            <a:spLocks noGrp="1"/>
          </p:cNvSpPr>
          <p:nvPr>
            <p:ph type="title"/>
          </p:nvPr>
        </p:nvSpPr>
        <p:spPr>
          <a:xfrm>
            <a:off x="1978607" y="216945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2800">
                <a:latin typeface="Arial"/>
                <a:ea typeface="Arial"/>
                <a:cs typeface="Arial"/>
                <a:sym typeface="Arial"/>
              </a:rPr>
              <a:t>DIVE INTO WEB HOSTING ARCHITECTURE</a:t>
            </a:r>
            <a:endParaRPr sz="2800">
              <a:latin typeface="Arial"/>
              <a:ea typeface="Arial"/>
              <a:cs typeface="Arial"/>
              <a:sym typeface="Arial"/>
            </a:endParaRPr>
          </a:p>
        </p:txBody>
      </p:sp>
      <p:sp>
        <p:nvSpPr>
          <p:cNvPr id="1850" name="Google Shape;1850;p50"/>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05</a:t>
            </a:r>
            <a:endParaRPr sz="7200">
              <a:latin typeface="Arial"/>
              <a:ea typeface="Arial"/>
              <a:cs typeface="Arial"/>
              <a:sym typeface="Arial"/>
            </a:endParaRPr>
          </a:p>
        </p:txBody>
      </p:sp>
      <p:sp>
        <p:nvSpPr>
          <p:cNvPr id="1851" name="Google Shape;1851;p50"/>
          <p:cNvSpPr txBox="1">
            <a:spLocks noGrp="1"/>
          </p:cNvSpPr>
          <p:nvPr>
            <p:ph type="subTitle" idx="1"/>
          </p:nvPr>
        </p:nvSpPr>
        <p:spPr>
          <a:xfrm>
            <a:off x="3083880" y="3309387"/>
            <a:ext cx="2617266" cy="45212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EASY TO UNDERSTAND – HARD TO MASTER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pic>
        <p:nvPicPr>
          <p:cNvPr id="1856" name="Google Shape;1856;p51" descr="Untitled"/>
          <p:cNvPicPr preferRelativeResize="0"/>
          <p:nvPr/>
        </p:nvPicPr>
        <p:blipFill rotWithShape="1">
          <a:blip r:embed="rId3">
            <a:alphaModFix/>
          </a:blip>
          <a:srcRect/>
          <a:stretch/>
        </p:blipFill>
        <p:spPr>
          <a:xfrm>
            <a:off x="1487312" y="940522"/>
            <a:ext cx="6169376" cy="3470274"/>
          </a:xfrm>
          <a:prstGeom prst="rect">
            <a:avLst/>
          </a:prstGeom>
          <a:noFill/>
          <a:ln>
            <a:noFill/>
          </a:ln>
        </p:spPr>
      </p:pic>
      <p:sp>
        <p:nvSpPr>
          <p:cNvPr id="1857" name="Google Shape;1857;p51"/>
          <p:cNvSpPr txBox="1"/>
          <p:nvPr/>
        </p:nvSpPr>
        <p:spPr>
          <a:xfrm>
            <a:off x="954517" y="244558"/>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SERVICES SELECTION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6"/>
                                        </p:tgtEl>
                                        <p:attrNameLst>
                                          <p:attrName>style.visibility</p:attrName>
                                        </p:attrNameLst>
                                      </p:cBhvr>
                                      <p:to>
                                        <p:strVal val="visible"/>
                                      </p:to>
                                    </p:set>
                                    <p:animEffect transition="in" filter="fade">
                                      <p:cBhvr>
                                        <p:cTn id="7" dur="5000"/>
                                        <p:tgtEl>
                                          <p:spTgt spid="1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52"/>
          <p:cNvSpPr txBox="1"/>
          <p:nvPr/>
        </p:nvSpPr>
        <p:spPr>
          <a:xfrm>
            <a:off x="954517" y="244558"/>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SERVICES SELECTION</a:t>
            </a:r>
            <a:endParaRPr/>
          </a:p>
        </p:txBody>
      </p:sp>
      <p:graphicFrame>
        <p:nvGraphicFramePr>
          <p:cNvPr id="1863" name="Google Shape;1863;p52"/>
          <p:cNvGraphicFramePr/>
          <p:nvPr/>
        </p:nvGraphicFramePr>
        <p:xfrm>
          <a:off x="1160121" y="789710"/>
          <a:ext cx="6823750" cy="3777235"/>
        </p:xfrm>
        <a:graphic>
          <a:graphicData uri="http://schemas.openxmlformats.org/drawingml/2006/table">
            <a:tbl>
              <a:tblPr>
                <a:noFill/>
                <a:tableStyleId>{CF03303A-05B9-4DB7-A6EC-B54D78D694D9}</a:tableStyleId>
              </a:tblPr>
              <a:tblGrid>
                <a:gridCol w="1364750">
                  <a:extLst>
                    <a:ext uri="{9D8B030D-6E8A-4147-A177-3AD203B41FA5}">
                      <a16:colId xmlns:a16="http://schemas.microsoft.com/office/drawing/2014/main" val="20000"/>
                    </a:ext>
                  </a:extLst>
                </a:gridCol>
                <a:gridCol w="1364750">
                  <a:extLst>
                    <a:ext uri="{9D8B030D-6E8A-4147-A177-3AD203B41FA5}">
                      <a16:colId xmlns:a16="http://schemas.microsoft.com/office/drawing/2014/main" val="20001"/>
                    </a:ext>
                  </a:extLst>
                </a:gridCol>
                <a:gridCol w="1364750">
                  <a:extLst>
                    <a:ext uri="{9D8B030D-6E8A-4147-A177-3AD203B41FA5}">
                      <a16:colId xmlns:a16="http://schemas.microsoft.com/office/drawing/2014/main" val="20002"/>
                    </a:ext>
                  </a:extLst>
                </a:gridCol>
                <a:gridCol w="1364750">
                  <a:extLst>
                    <a:ext uri="{9D8B030D-6E8A-4147-A177-3AD203B41FA5}">
                      <a16:colId xmlns:a16="http://schemas.microsoft.com/office/drawing/2014/main" val="20003"/>
                    </a:ext>
                  </a:extLst>
                </a:gridCol>
                <a:gridCol w="1364750">
                  <a:extLst>
                    <a:ext uri="{9D8B030D-6E8A-4147-A177-3AD203B41FA5}">
                      <a16:colId xmlns:a16="http://schemas.microsoft.com/office/drawing/2014/main" val="20004"/>
                    </a:ext>
                  </a:extLst>
                </a:gridCol>
              </a:tblGrid>
              <a:tr h="88637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AWS</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GCP</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Local Machine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Usage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70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Virtual Machine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EC2</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Google VMs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Local Machine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Working as an intended machine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SQL Database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RDS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CloudSQL</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Local host Database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Relational Database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NoSQL Database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DynamoDB | DocumentDB</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Firestore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Local host Database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Document type Database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Load Balancer</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ELB</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Cloud Load Balancing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Nginx Load Balancing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Delivering network request to replications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53"/>
          <p:cNvSpPr txBox="1"/>
          <p:nvPr/>
        </p:nvSpPr>
        <p:spPr>
          <a:xfrm>
            <a:off x="954517" y="244558"/>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SERVICES SELECTION</a:t>
            </a:r>
            <a:endParaRPr/>
          </a:p>
        </p:txBody>
      </p:sp>
      <p:graphicFrame>
        <p:nvGraphicFramePr>
          <p:cNvPr id="1869" name="Google Shape;1869;p53"/>
          <p:cNvGraphicFramePr/>
          <p:nvPr/>
        </p:nvGraphicFramePr>
        <p:xfrm>
          <a:off x="1160121" y="789710"/>
          <a:ext cx="6823750" cy="3777235"/>
        </p:xfrm>
        <a:graphic>
          <a:graphicData uri="http://schemas.openxmlformats.org/drawingml/2006/table">
            <a:tbl>
              <a:tblPr>
                <a:noFill/>
                <a:tableStyleId>{CF03303A-05B9-4DB7-A6EC-B54D78D694D9}</a:tableStyleId>
              </a:tblPr>
              <a:tblGrid>
                <a:gridCol w="1364750">
                  <a:extLst>
                    <a:ext uri="{9D8B030D-6E8A-4147-A177-3AD203B41FA5}">
                      <a16:colId xmlns:a16="http://schemas.microsoft.com/office/drawing/2014/main" val="20000"/>
                    </a:ext>
                  </a:extLst>
                </a:gridCol>
                <a:gridCol w="1364750">
                  <a:extLst>
                    <a:ext uri="{9D8B030D-6E8A-4147-A177-3AD203B41FA5}">
                      <a16:colId xmlns:a16="http://schemas.microsoft.com/office/drawing/2014/main" val="20001"/>
                    </a:ext>
                  </a:extLst>
                </a:gridCol>
                <a:gridCol w="1364750">
                  <a:extLst>
                    <a:ext uri="{9D8B030D-6E8A-4147-A177-3AD203B41FA5}">
                      <a16:colId xmlns:a16="http://schemas.microsoft.com/office/drawing/2014/main" val="20002"/>
                    </a:ext>
                  </a:extLst>
                </a:gridCol>
                <a:gridCol w="1364750">
                  <a:extLst>
                    <a:ext uri="{9D8B030D-6E8A-4147-A177-3AD203B41FA5}">
                      <a16:colId xmlns:a16="http://schemas.microsoft.com/office/drawing/2014/main" val="20003"/>
                    </a:ext>
                  </a:extLst>
                </a:gridCol>
                <a:gridCol w="1364750">
                  <a:extLst>
                    <a:ext uri="{9D8B030D-6E8A-4147-A177-3AD203B41FA5}">
                      <a16:colId xmlns:a16="http://schemas.microsoft.com/office/drawing/2014/main" val="20004"/>
                    </a:ext>
                  </a:extLst>
                </a:gridCol>
              </a:tblGrid>
              <a:tr h="88637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AWS</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GCP</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Local Machine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Usage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70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CDN</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Amazon Cloud Front</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Cloud CDN</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X</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Content Delivery Network</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Object Storage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S3</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Firebase Storage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Local Storage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Object storage managment</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Routing</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Route 53</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X</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Nginx + DNS Config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Routing DNS to machine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Serverless</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AWS Lambda</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Firebase Function</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X</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Serverless service, building application without server</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54"/>
          <p:cNvSpPr txBox="1"/>
          <p:nvPr/>
        </p:nvSpPr>
        <p:spPr>
          <a:xfrm>
            <a:off x="954517" y="244558"/>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SERVICES SELECTION</a:t>
            </a:r>
            <a:endParaRPr/>
          </a:p>
        </p:txBody>
      </p:sp>
      <p:graphicFrame>
        <p:nvGraphicFramePr>
          <p:cNvPr id="1875" name="Google Shape;1875;p54"/>
          <p:cNvGraphicFramePr/>
          <p:nvPr/>
        </p:nvGraphicFramePr>
        <p:xfrm>
          <a:off x="1160121" y="894165"/>
          <a:ext cx="6823750" cy="3355165"/>
        </p:xfrm>
        <a:graphic>
          <a:graphicData uri="http://schemas.openxmlformats.org/drawingml/2006/table">
            <a:tbl>
              <a:tblPr>
                <a:noFill/>
                <a:tableStyleId>{CF03303A-05B9-4DB7-A6EC-B54D78D694D9}</a:tableStyleId>
              </a:tblPr>
              <a:tblGrid>
                <a:gridCol w="1364750">
                  <a:extLst>
                    <a:ext uri="{9D8B030D-6E8A-4147-A177-3AD203B41FA5}">
                      <a16:colId xmlns:a16="http://schemas.microsoft.com/office/drawing/2014/main" val="20000"/>
                    </a:ext>
                  </a:extLst>
                </a:gridCol>
                <a:gridCol w="1364750">
                  <a:extLst>
                    <a:ext uri="{9D8B030D-6E8A-4147-A177-3AD203B41FA5}">
                      <a16:colId xmlns:a16="http://schemas.microsoft.com/office/drawing/2014/main" val="20001"/>
                    </a:ext>
                  </a:extLst>
                </a:gridCol>
                <a:gridCol w="1364750">
                  <a:extLst>
                    <a:ext uri="{9D8B030D-6E8A-4147-A177-3AD203B41FA5}">
                      <a16:colId xmlns:a16="http://schemas.microsoft.com/office/drawing/2014/main" val="20002"/>
                    </a:ext>
                  </a:extLst>
                </a:gridCol>
                <a:gridCol w="1364750">
                  <a:extLst>
                    <a:ext uri="{9D8B030D-6E8A-4147-A177-3AD203B41FA5}">
                      <a16:colId xmlns:a16="http://schemas.microsoft.com/office/drawing/2014/main" val="20003"/>
                    </a:ext>
                  </a:extLst>
                </a:gridCol>
                <a:gridCol w="1364750">
                  <a:extLst>
                    <a:ext uri="{9D8B030D-6E8A-4147-A177-3AD203B41FA5}">
                      <a16:colId xmlns:a16="http://schemas.microsoft.com/office/drawing/2014/main" val="20004"/>
                    </a:ext>
                  </a:extLst>
                </a:gridCol>
              </a:tblGrid>
              <a:tr h="88637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AWS</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GCP</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Local Machine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Usage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70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Cache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Elastic Cache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Memorystore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Redis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Reduce latency by caching data</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PaaS</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AWS Beanstalk</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Firebase Hosting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X</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Platform as a service for delivering web applications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Auto Scaling</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AWS Auto Scaling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GCP Scaling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Nginx + Kubenetes + Docker swarm</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Auto scale your system when needed</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pic>
        <p:nvPicPr>
          <p:cNvPr id="1880" name="Google Shape;1880;p55"/>
          <p:cNvPicPr preferRelativeResize="0"/>
          <p:nvPr/>
        </p:nvPicPr>
        <p:blipFill rotWithShape="1">
          <a:blip r:embed="rId3">
            <a:alphaModFix/>
          </a:blip>
          <a:srcRect/>
          <a:stretch/>
        </p:blipFill>
        <p:spPr>
          <a:xfrm>
            <a:off x="3287853" y="159990"/>
            <a:ext cx="3362872" cy="436351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56"/>
          <p:cNvSpPr txBox="1"/>
          <p:nvPr/>
        </p:nvSpPr>
        <p:spPr>
          <a:xfrm>
            <a:off x="954517" y="431594"/>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EVALUATION – AVERAGE RESPONSE TIME</a:t>
            </a:r>
            <a:endParaRPr/>
          </a:p>
        </p:txBody>
      </p:sp>
      <p:graphicFrame>
        <p:nvGraphicFramePr>
          <p:cNvPr id="1886" name="Google Shape;1886;p56"/>
          <p:cNvGraphicFramePr/>
          <p:nvPr/>
        </p:nvGraphicFramePr>
        <p:xfrm>
          <a:off x="954517" y="1518750"/>
          <a:ext cx="7234950" cy="1925875"/>
        </p:xfrm>
        <a:graphic>
          <a:graphicData uri="http://schemas.openxmlformats.org/drawingml/2006/table">
            <a:tbl>
              <a:tblPr>
                <a:noFill/>
                <a:tableStyleId>{CF03303A-05B9-4DB7-A6EC-B54D78D694D9}</a:tableStyleId>
              </a:tblPr>
              <a:tblGrid>
                <a:gridCol w="1724125">
                  <a:extLst>
                    <a:ext uri="{9D8B030D-6E8A-4147-A177-3AD203B41FA5}">
                      <a16:colId xmlns:a16="http://schemas.microsoft.com/office/drawing/2014/main" val="20000"/>
                    </a:ext>
                  </a:extLst>
                </a:gridCol>
                <a:gridCol w="1011375">
                  <a:extLst>
                    <a:ext uri="{9D8B030D-6E8A-4147-A177-3AD203B41FA5}">
                      <a16:colId xmlns:a16="http://schemas.microsoft.com/office/drawing/2014/main" val="20001"/>
                    </a:ext>
                  </a:extLst>
                </a:gridCol>
                <a:gridCol w="881975">
                  <a:extLst>
                    <a:ext uri="{9D8B030D-6E8A-4147-A177-3AD203B41FA5}">
                      <a16:colId xmlns:a16="http://schemas.microsoft.com/office/drawing/2014/main" val="20002"/>
                    </a:ext>
                  </a:extLst>
                </a:gridCol>
                <a:gridCol w="1205825">
                  <a:extLst>
                    <a:ext uri="{9D8B030D-6E8A-4147-A177-3AD203B41FA5}">
                      <a16:colId xmlns:a16="http://schemas.microsoft.com/office/drawing/2014/main" val="20003"/>
                    </a:ext>
                  </a:extLst>
                </a:gridCol>
                <a:gridCol w="1205825">
                  <a:extLst>
                    <a:ext uri="{9D8B030D-6E8A-4147-A177-3AD203B41FA5}">
                      <a16:colId xmlns:a16="http://schemas.microsoft.com/office/drawing/2014/main" val="20004"/>
                    </a:ext>
                  </a:extLst>
                </a:gridCol>
                <a:gridCol w="1205825">
                  <a:extLst>
                    <a:ext uri="{9D8B030D-6E8A-4147-A177-3AD203B41FA5}">
                      <a16:colId xmlns:a16="http://schemas.microsoft.com/office/drawing/2014/main" val="20005"/>
                    </a:ext>
                  </a:extLst>
                </a:gridCol>
              </a:tblGrid>
              <a:tr h="88637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Normal</a:t>
                      </a:r>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70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5000</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10000</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57"/>
          <p:cNvSpPr txBox="1">
            <a:spLocks noGrp="1"/>
          </p:cNvSpPr>
          <p:nvPr>
            <p:ph type="title"/>
          </p:nvPr>
        </p:nvSpPr>
        <p:spPr>
          <a:xfrm>
            <a:off x="1978607" y="216945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2800">
                <a:latin typeface="Arial"/>
                <a:ea typeface="Arial"/>
                <a:cs typeface="Arial"/>
                <a:sym typeface="Arial"/>
              </a:rPr>
              <a:t>RECAP</a:t>
            </a:r>
            <a:endParaRPr sz="2800">
              <a:latin typeface="Arial"/>
              <a:ea typeface="Arial"/>
              <a:cs typeface="Arial"/>
              <a:sym typeface="Arial"/>
            </a:endParaRPr>
          </a:p>
        </p:txBody>
      </p:sp>
      <p:sp>
        <p:nvSpPr>
          <p:cNvPr id="1892" name="Google Shape;1892;p57"/>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06</a:t>
            </a:r>
            <a:endParaRPr sz="7200">
              <a:latin typeface="Arial"/>
              <a:ea typeface="Arial"/>
              <a:cs typeface="Arial"/>
              <a:sym typeface="Arial"/>
            </a:endParaRPr>
          </a:p>
        </p:txBody>
      </p:sp>
      <p:sp>
        <p:nvSpPr>
          <p:cNvPr id="1893" name="Google Shape;1893;p57"/>
          <p:cNvSpPr txBox="1">
            <a:spLocks noGrp="1"/>
          </p:cNvSpPr>
          <p:nvPr>
            <p:ph type="subTitle" idx="1"/>
          </p:nvPr>
        </p:nvSpPr>
        <p:spPr>
          <a:xfrm>
            <a:off x="3263363" y="3063240"/>
            <a:ext cx="2617266" cy="45212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Remeber the keyphrases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58"/>
          <p:cNvSpPr txBox="1">
            <a:spLocks noGrp="1"/>
          </p:cNvSpPr>
          <p:nvPr>
            <p:ph type="title"/>
          </p:nvPr>
        </p:nvSpPr>
        <p:spPr>
          <a:xfrm>
            <a:off x="2134154" y="378369"/>
            <a:ext cx="4875692"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THINGS YOU SHOULD KEEP IN MIND</a:t>
            </a:r>
            <a:endParaRPr/>
          </a:p>
        </p:txBody>
      </p:sp>
      <p:sp>
        <p:nvSpPr>
          <p:cNvPr id="1899" name="Google Shape;1899;p58"/>
          <p:cNvSpPr txBox="1">
            <a:spLocks noGrp="1"/>
          </p:cNvSpPr>
          <p:nvPr>
            <p:ph type="subTitle" idx="1"/>
          </p:nvPr>
        </p:nvSpPr>
        <p:spPr>
          <a:xfrm>
            <a:off x="2198799" y="1470969"/>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Cloud Computing</a:t>
            </a:r>
            <a:endParaRPr/>
          </a:p>
        </p:txBody>
      </p:sp>
      <p:sp>
        <p:nvSpPr>
          <p:cNvPr id="1900" name="Google Shape;1900;p58"/>
          <p:cNvSpPr txBox="1">
            <a:spLocks noGrp="1"/>
          </p:cNvSpPr>
          <p:nvPr>
            <p:ph type="subTitle" idx="2"/>
          </p:nvPr>
        </p:nvSpPr>
        <p:spPr>
          <a:xfrm>
            <a:off x="2106699" y="1928169"/>
            <a:ext cx="1949099"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Delivering computing services over the internet</a:t>
            </a:r>
            <a:endParaRPr/>
          </a:p>
        </p:txBody>
      </p:sp>
      <p:sp>
        <p:nvSpPr>
          <p:cNvPr id="1901" name="Google Shape;1901;p58"/>
          <p:cNvSpPr txBox="1">
            <a:spLocks noGrp="1"/>
          </p:cNvSpPr>
          <p:nvPr>
            <p:ph type="subTitle" idx="3"/>
          </p:nvPr>
        </p:nvSpPr>
        <p:spPr>
          <a:xfrm>
            <a:off x="5488595" y="1403019"/>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Problems of Cloud Computing</a:t>
            </a:r>
            <a:endParaRPr/>
          </a:p>
        </p:txBody>
      </p:sp>
      <p:sp>
        <p:nvSpPr>
          <p:cNvPr id="1902" name="Google Shape;1902;p58"/>
          <p:cNvSpPr txBox="1">
            <a:spLocks noGrp="1"/>
          </p:cNvSpPr>
          <p:nvPr>
            <p:ph type="subTitle" idx="5"/>
          </p:nvPr>
        </p:nvSpPr>
        <p:spPr>
          <a:xfrm>
            <a:off x="5291488" y="2837344"/>
            <a:ext cx="2109689"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Metrics to evaluate a cloud architecture</a:t>
            </a:r>
            <a:endParaRPr/>
          </a:p>
        </p:txBody>
      </p:sp>
      <p:sp>
        <p:nvSpPr>
          <p:cNvPr id="1903" name="Google Shape;1903;p58"/>
          <p:cNvSpPr txBox="1">
            <a:spLocks noGrp="1"/>
          </p:cNvSpPr>
          <p:nvPr>
            <p:ph type="subTitle" idx="6"/>
          </p:nvPr>
        </p:nvSpPr>
        <p:spPr>
          <a:xfrm>
            <a:off x="5416178" y="3476335"/>
            <a:ext cx="1860307" cy="76315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Reliability, security, performance &amp; cost effeciency</a:t>
            </a:r>
            <a:endParaRPr/>
          </a:p>
        </p:txBody>
      </p:sp>
      <p:sp>
        <p:nvSpPr>
          <p:cNvPr id="1904" name="Google Shape;1904;p58"/>
          <p:cNvSpPr txBox="1">
            <a:spLocks noGrp="1"/>
          </p:cNvSpPr>
          <p:nvPr>
            <p:ph type="subTitle" idx="7"/>
          </p:nvPr>
        </p:nvSpPr>
        <p:spPr>
          <a:xfrm>
            <a:off x="2106700" y="2986732"/>
            <a:ext cx="19491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Cloud Architectures</a:t>
            </a:r>
            <a:endParaRPr/>
          </a:p>
        </p:txBody>
      </p:sp>
      <p:sp>
        <p:nvSpPr>
          <p:cNvPr id="1905" name="Google Shape;1905;p58"/>
          <p:cNvSpPr txBox="1">
            <a:spLocks noGrp="1"/>
          </p:cNvSpPr>
          <p:nvPr>
            <p:ph type="subTitle" idx="8"/>
          </p:nvPr>
        </p:nvSpPr>
        <p:spPr>
          <a:xfrm>
            <a:off x="1997712" y="3443932"/>
            <a:ext cx="2167075" cy="79493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There are thoundsands of architecture, you just need to know how they works</a:t>
            </a:r>
            <a:endParaRPr/>
          </a:p>
        </p:txBody>
      </p:sp>
      <p:sp>
        <p:nvSpPr>
          <p:cNvPr id="1906" name="Google Shape;1906;p58"/>
          <p:cNvSpPr txBox="1"/>
          <p:nvPr/>
        </p:nvSpPr>
        <p:spPr>
          <a:xfrm>
            <a:off x="5291488" y="1931494"/>
            <a:ext cx="2159114" cy="76315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Barlow Semi Condensed"/>
                <a:ea typeface="Barlow Semi Condensed"/>
                <a:cs typeface="Barlow Semi Condensed"/>
                <a:sym typeface="Barlow Semi Condensed"/>
              </a:rPr>
              <a:t>Identify the system architecture &amp; using services wisely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pic>
        <p:nvPicPr>
          <p:cNvPr id="1911" name="Google Shape;1911;p59" descr="Untitled1"/>
          <p:cNvPicPr preferRelativeResize="0"/>
          <p:nvPr/>
        </p:nvPicPr>
        <p:blipFill rotWithShape="1">
          <a:blip r:embed="rId3">
            <a:alphaModFix/>
          </a:blip>
          <a:srcRect/>
          <a:stretch/>
        </p:blipFill>
        <p:spPr>
          <a:xfrm>
            <a:off x="6350" y="3175"/>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1"/>
                                        </p:tgtEl>
                                        <p:attrNameLst>
                                          <p:attrName>style.visibility</p:attrName>
                                        </p:attrNameLst>
                                      </p:cBhvr>
                                      <p:to>
                                        <p:strVal val="visible"/>
                                      </p:to>
                                    </p:set>
                                    <p:animEffect transition="in" filter="fade">
                                      <p:cBhvr>
                                        <p:cTn id="7" dur="5000"/>
                                        <p:tgtEl>
                                          <p:spTgt spid="1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pic>
        <p:nvPicPr>
          <p:cNvPr id="1431" name="Google Shape;1431;p6" descr="A picture containing graphical user interface&#10;&#10;Description automatically generated"/>
          <p:cNvPicPr preferRelativeResize="0"/>
          <p:nvPr/>
        </p:nvPicPr>
        <p:blipFill rotWithShape="1">
          <a:blip r:embed="rId3">
            <a:alphaModFix/>
          </a:blip>
          <a:srcRect/>
          <a:stretch/>
        </p:blipFill>
        <p:spPr>
          <a:xfrm>
            <a:off x="3010916" y="1087441"/>
            <a:ext cx="3672581" cy="3672581"/>
          </a:xfrm>
          <a:prstGeom prst="rect">
            <a:avLst/>
          </a:prstGeom>
          <a:noFill/>
          <a:ln>
            <a:noFill/>
          </a:ln>
        </p:spPr>
      </p:pic>
      <p:pic>
        <p:nvPicPr>
          <p:cNvPr id="1432" name="Google Shape;1432;p6" descr="A picture containing bubble chart&#10;&#10;Description automatically generated"/>
          <p:cNvPicPr preferRelativeResize="0"/>
          <p:nvPr/>
        </p:nvPicPr>
        <p:blipFill rotWithShape="1">
          <a:blip r:embed="rId4">
            <a:alphaModFix/>
          </a:blip>
          <a:srcRect/>
          <a:stretch/>
        </p:blipFill>
        <p:spPr>
          <a:xfrm>
            <a:off x="2891068" y="1099625"/>
            <a:ext cx="3361863" cy="3361863"/>
          </a:xfrm>
          <a:prstGeom prst="rect">
            <a:avLst/>
          </a:prstGeom>
          <a:noFill/>
          <a:ln>
            <a:noFill/>
          </a:ln>
        </p:spPr>
      </p:pic>
      <p:sp>
        <p:nvSpPr>
          <p:cNvPr id="1433" name="Google Shape;1433;p6"/>
          <p:cNvSpPr txBox="1">
            <a:spLocks noGrp="1"/>
          </p:cNvSpPr>
          <p:nvPr>
            <p:ph type="title"/>
          </p:nvPr>
        </p:nvSpPr>
        <p:spPr>
          <a:xfrm>
            <a:off x="2725444" y="813275"/>
            <a:ext cx="2121763"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3600"/>
              <a:t>CLOUD</a:t>
            </a:r>
            <a:endParaRPr/>
          </a:p>
        </p:txBody>
      </p:sp>
      <p:sp>
        <p:nvSpPr>
          <p:cNvPr id="1434" name="Google Shape;1434;p6"/>
          <p:cNvSpPr txBox="1"/>
          <p:nvPr/>
        </p:nvSpPr>
        <p:spPr>
          <a:xfrm>
            <a:off x="3532851" y="813275"/>
            <a:ext cx="4048679"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Fjalla One"/>
              <a:buNone/>
            </a:pPr>
            <a:r>
              <a:rPr lang="en-US" sz="3600" b="0" i="0" u="none" strike="noStrike" cap="none">
                <a:solidFill>
                  <a:schemeClr val="dk2"/>
                </a:solidFill>
                <a:latin typeface="Fjalla One"/>
                <a:ea typeface="Fjalla One"/>
                <a:cs typeface="Fjalla One"/>
                <a:sym typeface="Fjalla One"/>
              </a:rPr>
              <a:t>COMPUTING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432"/>
                                        </p:tgtEl>
                                      </p:cBhvr>
                                    </p:animEffect>
                                    <p:set>
                                      <p:cBhvr>
                                        <p:cTn id="9" dur="1" fill="hold">
                                          <p:stCondLst>
                                            <p:cond delay="500"/>
                                          </p:stCondLst>
                                        </p:cTn>
                                        <p:tgtEl>
                                          <p:spTgt spid="1432"/>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1431"/>
                                        </p:tgtEl>
                                        <p:attrNameLst>
                                          <p:attrName>style.visibility</p:attrName>
                                        </p:attrNameLst>
                                      </p:cBhvr>
                                      <p:to>
                                        <p:strVal val="visible"/>
                                      </p:to>
                                    </p:set>
                                    <p:animEffect transition="in" filter="fade">
                                      <p:cBhvr>
                                        <p:cTn id="12" dur="500"/>
                                        <p:tgtEl>
                                          <p:spTgt spid="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pic>
        <p:nvPicPr>
          <p:cNvPr id="1916" name="Google Shape;1916;p60" descr="Logo&#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61"/>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6100"/>
              <a:t>REFRERENCES</a:t>
            </a:r>
            <a:endParaRPr sz="6100"/>
          </a:p>
        </p:txBody>
      </p:sp>
      <p:sp>
        <p:nvSpPr>
          <p:cNvPr id="1922" name="Google Shape;1922;p61"/>
          <p:cNvSpPr txBox="1">
            <a:spLocks noGrp="1"/>
          </p:cNvSpPr>
          <p:nvPr>
            <p:ph type="body" idx="1"/>
          </p:nvPr>
        </p:nvSpPr>
        <p:spPr>
          <a:xfrm>
            <a:off x="723900" y="1710075"/>
            <a:ext cx="7705500" cy="22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AWS Well-Architected Framework - AWS Well-Architected Framework (amazon.com)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sz="12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Web Application Hosting in the AWS Cloud - Web Application Hosting in the AWS Cloud (amazon.com)</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US" sz="12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AWS Whitepapers &amp; Guides (amazon.com)</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US" sz="1200" u="sng">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Cloud Computing Services  |  Google Cloud</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US" sz="1200" u="sng">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Firebase (google.com)</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0"/>
              </a:spcAft>
              <a:buNone/>
            </a:pPr>
            <a:r>
              <a:rPr lang="en-US" u="sng">
                <a:solidFill>
                  <a:schemeClr val="dk1"/>
                </a:solidFill>
                <a:latin typeface="Arial"/>
                <a:ea typeface="Arial"/>
                <a:cs typeface="Arial"/>
                <a:sym typeface="Arial"/>
                <a:hlinkClick r:id="rId8">
                  <a:extLst>
                    <a:ext uri="{A12FA001-AC4F-418D-AE19-62706E023703}">
                      <ahyp:hlinkClr xmlns:ahyp="http://schemas.microsoft.com/office/drawing/2018/hyperlinkcolor" val="tx"/>
                    </a:ext>
                  </a:extLst>
                </a:hlinkClick>
              </a:rPr>
              <a:t>thinhlh/cloud-architecture-sample (github.com)</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g17161a86128_0_0"/>
          <p:cNvSpPr txBox="1">
            <a:spLocks noGrp="1"/>
          </p:cNvSpPr>
          <p:nvPr>
            <p:ph type="title"/>
          </p:nvPr>
        </p:nvSpPr>
        <p:spPr>
          <a:xfrm>
            <a:off x="2830124" y="1265569"/>
            <a:ext cx="3483900" cy="5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7200" dirty="0"/>
              <a:t>Thanks!</a:t>
            </a:r>
            <a:endParaRPr sz="7200" dirty="0"/>
          </a:p>
        </p:txBody>
      </p:sp>
      <p:sp>
        <p:nvSpPr>
          <p:cNvPr id="1928" name="Google Shape;1928;g17161a86128_0_0"/>
          <p:cNvSpPr txBox="1">
            <a:spLocks noGrp="1"/>
          </p:cNvSpPr>
          <p:nvPr>
            <p:ph type="subTitle" idx="1"/>
          </p:nvPr>
        </p:nvSpPr>
        <p:spPr>
          <a:xfrm>
            <a:off x="2562750" y="2571750"/>
            <a:ext cx="4018500" cy="16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2800" dirty="0">
                <a:solidFill>
                  <a:schemeClr val="accent1"/>
                </a:solidFill>
                <a:latin typeface="Barlow Semi Condensed"/>
                <a:ea typeface="Barlow Semi Condensed"/>
                <a:cs typeface="Barlow Semi Condensed"/>
                <a:sym typeface="Barlow Semi Condensed"/>
              </a:rPr>
              <a:t>Do you have any questions?</a:t>
            </a:r>
            <a:endParaRPr sz="2800" dirty="0">
              <a:solidFill>
                <a:schemeClr val="accent1"/>
              </a:solidFill>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8"/>
        <p:cNvGrpSpPr/>
        <p:nvPr/>
      </p:nvGrpSpPr>
      <p:grpSpPr>
        <a:xfrm>
          <a:off x="0" y="0"/>
          <a:ext cx="0" cy="0"/>
          <a:chOff x="0" y="0"/>
          <a:chExt cx="0" cy="0"/>
        </a:xfrm>
      </p:grpSpPr>
      <p:sp>
        <p:nvSpPr>
          <p:cNvPr id="1439" name="Google Shape;1439;p7"/>
          <p:cNvSpPr txBox="1"/>
          <p:nvPr/>
        </p:nvSpPr>
        <p:spPr>
          <a:xfrm>
            <a:off x="2175299" y="2362805"/>
            <a:ext cx="5264188"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6A737D"/>
                </a:solidFill>
                <a:latin typeface="Arial"/>
                <a:ea typeface="Arial"/>
                <a:cs typeface="Arial"/>
                <a:sym typeface="Arial"/>
              </a:rPr>
              <a:t>Cloud Computing is the root of microservice we often sees nowadays</a:t>
            </a:r>
            <a:br>
              <a:rPr lang="en-US" sz="1400" b="0" i="0" u="none" strike="noStrike" cap="none">
                <a:solidFill>
                  <a:srgbClr val="000000"/>
                </a:solidFill>
                <a:latin typeface="Arial"/>
                <a:ea typeface="Arial"/>
                <a:cs typeface="Arial"/>
                <a:sym typeface="Arial"/>
              </a:rPr>
            </a:br>
            <a:r>
              <a:rPr lang="en-US" sz="1400" b="0" i="0" u="none" strike="noStrike" cap="none">
                <a:solidFill>
                  <a:srgbClr val="6A737D"/>
                </a:solidFill>
                <a:latin typeface="Arial"/>
                <a:ea typeface="Arial"/>
                <a:cs typeface="Arial"/>
                <a:sym typeface="Arial"/>
              </a:rPr>
              <a:t>Simply say, cloud computing is the delivery of computing services—including servers, storage, databases, networking, software, analytics, intelligence,… —over the Internet (“the cloud”)</a:t>
            </a:r>
            <a:endParaRPr sz="1400" b="0" i="0" u="none" strike="noStrike" cap="none">
              <a:solidFill>
                <a:srgbClr val="000000"/>
              </a:solidFill>
              <a:latin typeface="Arial"/>
              <a:ea typeface="Arial"/>
              <a:cs typeface="Arial"/>
              <a:sym typeface="Arial"/>
            </a:endParaRPr>
          </a:p>
        </p:txBody>
      </p:sp>
      <p:sp>
        <p:nvSpPr>
          <p:cNvPr id="1440" name="Google Shape;1440;p7"/>
          <p:cNvSpPr txBox="1"/>
          <p:nvPr/>
        </p:nvSpPr>
        <p:spPr>
          <a:xfrm>
            <a:off x="3409026" y="1287263"/>
            <a:ext cx="252986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DEFINITION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pic>
        <p:nvPicPr>
          <p:cNvPr id="1445" name="Google Shape;1445;p8" descr="A blue clock with black hands&#10;&#10;Description automatically generated with low confidence"/>
          <p:cNvPicPr preferRelativeResize="0"/>
          <p:nvPr/>
        </p:nvPicPr>
        <p:blipFill rotWithShape="1">
          <a:blip r:embed="rId3">
            <a:alphaModFix/>
          </a:blip>
          <a:srcRect/>
          <a:stretch/>
        </p:blipFill>
        <p:spPr>
          <a:xfrm>
            <a:off x="4321195" y="2811556"/>
            <a:ext cx="501609" cy="501609"/>
          </a:xfrm>
          <a:prstGeom prst="rect">
            <a:avLst/>
          </a:prstGeom>
          <a:noFill/>
          <a:ln>
            <a:noFill/>
          </a:ln>
        </p:spPr>
      </p:pic>
      <p:pic>
        <p:nvPicPr>
          <p:cNvPr id="1446" name="Google Shape;1446;p8" descr="A picture containing shape&#10;&#10;Description automatically generated"/>
          <p:cNvPicPr preferRelativeResize="0"/>
          <p:nvPr/>
        </p:nvPicPr>
        <p:blipFill rotWithShape="1">
          <a:blip r:embed="rId4">
            <a:alphaModFix/>
          </a:blip>
          <a:srcRect/>
          <a:stretch/>
        </p:blipFill>
        <p:spPr>
          <a:xfrm>
            <a:off x="6344862" y="2652635"/>
            <a:ext cx="819446" cy="819446"/>
          </a:xfrm>
          <a:prstGeom prst="rect">
            <a:avLst/>
          </a:prstGeom>
          <a:noFill/>
          <a:ln>
            <a:noFill/>
          </a:ln>
        </p:spPr>
      </p:pic>
      <p:pic>
        <p:nvPicPr>
          <p:cNvPr id="1447" name="Google Shape;1447;p8" descr="Shape&#10;&#10;Description automatically generated"/>
          <p:cNvPicPr preferRelativeResize="0"/>
          <p:nvPr/>
        </p:nvPicPr>
        <p:blipFill rotWithShape="1">
          <a:blip r:embed="rId5">
            <a:alphaModFix/>
          </a:blip>
          <a:srcRect/>
          <a:stretch/>
        </p:blipFill>
        <p:spPr>
          <a:xfrm>
            <a:off x="2040902" y="2703578"/>
            <a:ext cx="717560" cy="717560"/>
          </a:xfrm>
          <a:prstGeom prst="rect">
            <a:avLst/>
          </a:prstGeom>
          <a:noFill/>
          <a:ln>
            <a:noFill/>
          </a:ln>
        </p:spPr>
      </p:pic>
      <p:pic>
        <p:nvPicPr>
          <p:cNvPr id="1448" name="Google Shape;1448;p8" descr="A close-up of a pen&#10;&#10;Description automatically generated with low confidence"/>
          <p:cNvPicPr preferRelativeResize="0"/>
          <p:nvPr/>
        </p:nvPicPr>
        <p:blipFill rotWithShape="1">
          <a:blip r:embed="rId6">
            <a:alphaModFix/>
          </a:blip>
          <a:srcRect/>
          <a:stretch/>
        </p:blipFill>
        <p:spPr>
          <a:xfrm>
            <a:off x="6403421" y="1034605"/>
            <a:ext cx="612600" cy="612600"/>
          </a:xfrm>
          <a:prstGeom prst="rect">
            <a:avLst/>
          </a:prstGeom>
          <a:noFill/>
          <a:ln>
            <a:noFill/>
          </a:ln>
        </p:spPr>
      </p:pic>
      <p:pic>
        <p:nvPicPr>
          <p:cNvPr id="1449" name="Google Shape;1449;p8" descr="Icon&#10;&#10;Description automatically generated with low confidence"/>
          <p:cNvPicPr preferRelativeResize="0"/>
          <p:nvPr/>
        </p:nvPicPr>
        <p:blipFill rotWithShape="1">
          <a:blip r:embed="rId7">
            <a:alphaModFix/>
          </a:blip>
          <a:srcRect/>
          <a:stretch/>
        </p:blipFill>
        <p:spPr>
          <a:xfrm>
            <a:off x="1999360" y="857559"/>
            <a:ext cx="874291" cy="874291"/>
          </a:xfrm>
          <a:prstGeom prst="rect">
            <a:avLst/>
          </a:prstGeom>
          <a:noFill/>
          <a:ln>
            <a:noFill/>
          </a:ln>
        </p:spPr>
      </p:pic>
      <p:pic>
        <p:nvPicPr>
          <p:cNvPr id="1450" name="Google Shape;1450;p8" descr="Icon&#10;&#10;Description automatically generated"/>
          <p:cNvPicPr preferRelativeResize="0"/>
          <p:nvPr/>
        </p:nvPicPr>
        <p:blipFill rotWithShape="1">
          <a:blip r:embed="rId8">
            <a:alphaModFix/>
          </a:blip>
          <a:srcRect/>
          <a:stretch/>
        </p:blipFill>
        <p:spPr>
          <a:xfrm>
            <a:off x="4265700" y="1074227"/>
            <a:ext cx="612600" cy="612600"/>
          </a:xfrm>
          <a:prstGeom prst="rect">
            <a:avLst/>
          </a:prstGeom>
          <a:noFill/>
          <a:ln>
            <a:noFill/>
          </a:ln>
        </p:spPr>
      </p:pic>
      <p:sp>
        <p:nvSpPr>
          <p:cNvPr id="1451" name="Google Shape;1451;p8"/>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chemeClr val="dk1"/>
                </a:solidFill>
                <a:latin typeface="Barlow Semi Condensed"/>
                <a:ea typeface="Barlow Semi Condensed"/>
                <a:cs typeface="Barlow Semi Condensed"/>
                <a:sym typeface="Barlow Semi Condensed"/>
              </a:rPr>
              <a:t>Make application globally in minutes</a:t>
            </a:r>
            <a:endParaRPr/>
          </a:p>
        </p:txBody>
      </p:sp>
      <p:sp>
        <p:nvSpPr>
          <p:cNvPr id="1452" name="Google Shape;1452;p8"/>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Performance</a:t>
            </a:r>
            <a:endParaRPr/>
          </a:p>
        </p:txBody>
      </p:sp>
      <p:sp>
        <p:nvSpPr>
          <p:cNvPr id="1453" name="Google Shape;1453;p8"/>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Cost</a:t>
            </a:r>
            <a:endParaRPr/>
          </a:p>
        </p:txBody>
      </p:sp>
      <p:sp>
        <p:nvSpPr>
          <p:cNvPr id="1454" name="Google Shape;1454;p8"/>
          <p:cNvSpPr txBox="1">
            <a:spLocks noGrp="1"/>
          </p:cNvSpPr>
          <p:nvPr>
            <p:ph type="subTitle" idx="3"/>
          </p:nvPr>
        </p:nvSpPr>
        <p:spPr>
          <a:xfrm>
            <a:off x="3689552" y="1588336"/>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Global Scale</a:t>
            </a:r>
            <a:endParaRPr/>
          </a:p>
        </p:txBody>
      </p:sp>
      <p:sp>
        <p:nvSpPr>
          <p:cNvPr id="1455" name="Google Shape;1455;p8"/>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Increase performance with microservices</a:t>
            </a:r>
            <a:endParaRPr>
              <a:latin typeface="Barlow Semi Condensed"/>
              <a:ea typeface="Barlow Semi Condensed"/>
              <a:cs typeface="Barlow Semi Condensed"/>
              <a:sym typeface="Barlow Semi Condensed"/>
            </a:endParaRPr>
          </a:p>
        </p:txBody>
      </p:sp>
      <p:sp>
        <p:nvSpPr>
          <p:cNvPr id="1456" name="Google Shape;1456;p8"/>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You get what you pay</a:t>
            </a:r>
            <a:endParaRPr>
              <a:latin typeface="Barlow Semi Condensed"/>
              <a:ea typeface="Barlow Semi Condensed"/>
              <a:cs typeface="Barlow Semi Condensed"/>
              <a:sym typeface="Barlow Semi Condensed"/>
            </a:endParaRPr>
          </a:p>
        </p:txBody>
      </p:sp>
      <p:sp>
        <p:nvSpPr>
          <p:cNvPr id="1457" name="Google Shape;1457;p8"/>
          <p:cNvSpPr txBox="1">
            <a:spLocks noGrp="1"/>
          </p:cNvSpPr>
          <p:nvPr>
            <p:ph type="title"/>
          </p:nvPr>
        </p:nvSpPr>
        <p:spPr>
          <a:xfrm>
            <a:off x="2468541" y="425072"/>
            <a:ext cx="4206917"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Benefits Of Cloud Computing</a:t>
            </a:r>
            <a:endParaRPr/>
          </a:p>
        </p:txBody>
      </p:sp>
      <p:sp>
        <p:nvSpPr>
          <p:cNvPr id="1458" name="Google Shape;1458;p8"/>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Security</a:t>
            </a:r>
            <a:endParaRPr/>
          </a:p>
        </p:txBody>
      </p:sp>
      <p:sp>
        <p:nvSpPr>
          <p:cNvPr id="1459" name="Google Shape;1459;p8"/>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Secure your system with a click</a:t>
            </a:r>
            <a:endParaRPr>
              <a:latin typeface="Barlow Semi Condensed"/>
              <a:ea typeface="Barlow Semi Condensed"/>
              <a:cs typeface="Barlow Semi Condensed"/>
              <a:sym typeface="Barlow Semi Condensed"/>
            </a:endParaRPr>
          </a:p>
        </p:txBody>
      </p:sp>
      <p:sp>
        <p:nvSpPr>
          <p:cNvPr id="1460" name="Google Shape;1460;p8"/>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Productivity</a:t>
            </a:r>
            <a:endParaRPr/>
          </a:p>
        </p:txBody>
      </p:sp>
      <p:sp>
        <p:nvSpPr>
          <p:cNvPr id="1461" name="Google Shape;1461;p8"/>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Reduce your deployment time</a:t>
            </a:r>
            <a:endParaRPr>
              <a:latin typeface="Barlow Semi Condensed"/>
              <a:ea typeface="Barlow Semi Condensed"/>
              <a:cs typeface="Barlow Semi Condensed"/>
              <a:sym typeface="Barlow Semi Condensed"/>
            </a:endParaRPr>
          </a:p>
        </p:txBody>
      </p:sp>
      <p:sp>
        <p:nvSpPr>
          <p:cNvPr id="1462" name="Google Shape;1462;p8"/>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Reliability</a:t>
            </a:r>
            <a:endParaRPr/>
          </a:p>
        </p:txBody>
      </p:sp>
      <p:sp>
        <p:nvSpPr>
          <p:cNvPr id="1463" name="Google Shape;1463;p8"/>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Fault tolerance and service monitoring</a:t>
            </a:r>
            <a:endParaRPr>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9"/>
          <p:cNvSpPr txBox="1">
            <a:spLocks noGrp="1"/>
          </p:cNvSpPr>
          <p:nvPr>
            <p:ph type="title"/>
          </p:nvPr>
        </p:nvSpPr>
        <p:spPr>
          <a:xfrm>
            <a:off x="1978609" y="208026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000">
                <a:latin typeface="Arial"/>
                <a:ea typeface="Arial"/>
                <a:cs typeface="Arial"/>
                <a:sym typeface="Arial"/>
              </a:rPr>
              <a:t>Problems of Cloud Computing</a:t>
            </a:r>
            <a:endParaRPr sz="4000">
              <a:latin typeface="Arial"/>
              <a:ea typeface="Arial"/>
              <a:cs typeface="Arial"/>
              <a:sym typeface="Arial"/>
            </a:endParaRPr>
          </a:p>
        </p:txBody>
      </p:sp>
      <p:sp>
        <p:nvSpPr>
          <p:cNvPr id="1469" name="Google Shape;1469;p9"/>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02</a:t>
            </a:r>
            <a:endParaRPr sz="7200">
              <a:latin typeface="Arial"/>
              <a:ea typeface="Arial"/>
              <a:cs typeface="Arial"/>
              <a:sym typeface="Arial"/>
            </a:endParaRPr>
          </a:p>
        </p:txBody>
      </p:sp>
      <p:sp>
        <p:nvSpPr>
          <p:cNvPr id="1470" name="Google Shape;1470;p9"/>
          <p:cNvSpPr txBox="1">
            <a:spLocks noGrp="1"/>
          </p:cNvSpPr>
          <p:nvPr>
            <p:ph type="subTitle" idx="1"/>
          </p:nvPr>
        </p:nvSpPr>
        <p:spPr>
          <a:xfrm>
            <a:off x="3083877" y="3150060"/>
            <a:ext cx="2976241"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Why Cloud Computing still have it own problems?</a:t>
            </a:r>
            <a:endParaRPr/>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2171</Words>
  <Application>Microsoft Macintosh PowerPoint</Application>
  <PresentationFormat>On-screen Show (16:9)</PresentationFormat>
  <Paragraphs>346</Paragraphs>
  <Slides>62</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Roboto Condensed Light</vt:lpstr>
      <vt:lpstr>Fjalla One</vt:lpstr>
      <vt:lpstr>Barlow</vt:lpstr>
      <vt:lpstr>Barlow Semi Condensed Medium</vt:lpstr>
      <vt:lpstr>Barlow Semi Condensed</vt:lpstr>
      <vt:lpstr>Technology Consulting by Slidesgo</vt:lpstr>
      <vt:lpstr>CLOUD ARCHITECTURE SERVICE SELECTION</vt:lpstr>
      <vt:lpstr>Table of Contents</vt:lpstr>
      <vt:lpstr>Cloud Computing</vt:lpstr>
      <vt:lpstr>Three Tier Application</vt:lpstr>
      <vt:lpstr>Three Tier Application</vt:lpstr>
      <vt:lpstr>CLOUD</vt:lpstr>
      <vt:lpstr>PowerPoint Presentation</vt:lpstr>
      <vt:lpstr>Benefits Of Cloud Computing</vt:lpstr>
      <vt:lpstr>Problems of Cloud Computing</vt:lpstr>
      <vt:lpstr>Requirements</vt:lpstr>
      <vt:lpstr>Constructing a system integrating cloud</vt:lpstr>
      <vt:lpstr>PowerPoint Presentation</vt:lpstr>
      <vt:lpstr>LET’S CREATE OUR SYSTEM</vt:lpstr>
      <vt:lpstr>LET’S CREATE OUR SYSTEM</vt:lpstr>
      <vt:lpstr>PowerPoint Presentation</vt:lpstr>
      <vt:lpstr>LET’S CREATE OUR SYSTEM</vt:lpstr>
      <vt:lpstr>LET’S CREATE OUR SYSTEM</vt:lpstr>
      <vt:lpstr>LET’S CREATE OUR SYSTEM</vt:lpstr>
      <vt:lpstr>LET’S CREATE OUR SYSTEM</vt:lpstr>
      <vt:lpstr>LET’S CREATE OUR SYSTEM</vt:lpstr>
      <vt:lpstr>LET’S CREATE OUR SYSTEM</vt:lpstr>
      <vt:lpstr>LET’S CREATE OUR SYSTEM</vt:lpstr>
      <vt:lpstr>PowerPoint Presentation</vt:lpstr>
      <vt:lpstr>25</vt:lpstr>
      <vt:lpstr>Understanding the Problem</vt:lpstr>
      <vt:lpstr>Pillars in constructing a cloud architecture</vt:lpstr>
      <vt:lpstr>Reliability</vt:lpstr>
      <vt:lpstr>OUR CUSTOMERS</vt:lpstr>
      <vt:lpstr>CONCURRENT USER - CCU</vt:lpstr>
      <vt:lpstr>CCU</vt:lpstr>
      <vt:lpstr>Our system has 10,000 users daily.  Each user will spend 30m for each session There are 4 peak hours in total</vt:lpstr>
      <vt:lpstr>RELIABILITY DESIGN PRINCIPLES</vt:lpstr>
      <vt:lpstr>UBER WAS HACKED</vt:lpstr>
      <vt:lpstr>UBER WAS HACKED</vt:lpstr>
      <vt:lpstr>Security</vt:lpstr>
      <vt:lpstr>SECURITY DESIGN PRINCIPLES</vt:lpstr>
      <vt:lpstr>Performance Efficiency</vt:lpstr>
      <vt:lpstr>LATENCY IS A BIG PROBLEM</vt:lpstr>
      <vt:lpstr>PERFORMANCE DESIGN PRINCIPLES</vt:lpstr>
      <vt:lpstr>Cost Optimization</vt:lpstr>
      <vt:lpstr>BURNING MONEY ON THE CLOUD</vt:lpstr>
      <vt:lpstr>COST OPTIMIZATION DESIGN PRINCIPLES</vt:lpstr>
      <vt:lpstr>Architecture on the Cloud</vt:lpstr>
      <vt:lpstr>PowerPoint Presentation</vt:lpstr>
      <vt:lpstr>SERVERLESS ARCHITECTURE MOBILE BACKEND</vt:lpstr>
      <vt:lpstr>SERVERLESS ARCHITECTURE SINGLE-PAGE APPLICATION</vt:lpstr>
      <vt:lpstr>MULTI TENANT CLOUD ARCHITECTURE</vt:lpstr>
      <vt:lpstr>LIVE STREAMING CLOUD ARCHITECTURE</vt:lpstr>
      <vt:lpstr>ARCHITECTURE FOR WEB HOSTING</vt:lpstr>
      <vt:lpstr>DIVE INTO WEB HOSTING ARCHITECTURE</vt:lpstr>
      <vt:lpstr>PowerPoint Presentation</vt:lpstr>
      <vt:lpstr>PowerPoint Presentation</vt:lpstr>
      <vt:lpstr>PowerPoint Presentation</vt:lpstr>
      <vt:lpstr>PowerPoint Presentation</vt:lpstr>
      <vt:lpstr>PowerPoint Presentation</vt:lpstr>
      <vt:lpstr>PowerPoint Presentation</vt:lpstr>
      <vt:lpstr>RECAP</vt:lpstr>
      <vt:lpstr>THINGS YOU SHOULD KEEP IN MIND</vt:lpstr>
      <vt:lpstr>PowerPoint Presentation</vt:lpstr>
      <vt:lpstr>PowerPoint Presentation</vt:lpstr>
      <vt:lpstr>REFRERENCES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ARCHITECTURE SERVICE SELECTION</dc:title>
  <cp:lastModifiedBy>Lê Hoàng Thịnh</cp:lastModifiedBy>
  <cp:revision>2</cp:revision>
  <dcterms:modified xsi:type="dcterms:W3CDTF">2022-11-25T03:00:25Z</dcterms:modified>
</cp:coreProperties>
</file>